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6" r:id="rId26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72" r:id="rId12"/>
    <p:sldId id="273" r:id="rId13"/>
    <p:sldId id="274" r:id="rId14"/>
    <p:sldId id="264" r:id="rId15"/>
    <p:sldId id="265" r:id="rId16"/>
    <p:sldId id="266" r:id="rId17"/>
    <p:sldId id="267" r:id="rId18"/>
    <p:sldId id="268" r:id="rId19"/>
    <p:sldId id="270" r:id="rId20"/>
    <p:sldId id="275" r:id="rId21"/>
    <p:sldId id="269" r:id="rId22"/>
    <p:sldId id="277" r:id="rId27"/>
  </p:sldIdLst>
  <p:sldSz cx="1219136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  <Relationship Id="rId26" Type="http://schemas.openxmlformats.org/officeDocument/2006/relationships/slide" Target="slides/slide21.xml"/>
  <Relationship Id="rId27" Type="http://schemas.openxmlformats.org/officeDocument/2006/relationships/slide" Target="slides/slide22.xml"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21.xml.rels><?xml version="1.0" encoding="UTF-8" standalone="yes"?>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Relationship Id="rId50" Type="http://schemas.openxmlformats.org/officeDocument/2006/relationships/image" Target="../media/image5.jpg"/></Relationships>
</file>

<file path=ppt/slides/_rels/slide22.xml.rels><?xml version="1.0" encoding="UTF-8" standalone="yes"?>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Relationship Id="rId50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658368"/>
            <a:ext cx="694944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b="1">
              <a:solidFill>
                <a:srgbClr val="192A46"/>
              </a:solidFill>
              <a:latin typeface="Aptos"/>
            </a:endParaRPr>
          </a:p>
          <a:p>
            <a:pPr algn="l"/>
            <a:r>
              <a:rPr b="1">
                <a:solidFill>
                  <a:srgbClr val="192A46"/>
                </a:solidFill>
                <a:latin typeface="Aptos"/>
              </a:rPr>
              <a:t>КЫРГЫЗ РЕСПУБЛИКАСЫНЫН АГАРТУУ МИНИСТРЛИГИ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1234440"/>
            <a:ext cx="7132320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sz="42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4200" b="1">
                <a:solidFill>
                  <a:srgbClr val="192A46"/>
                </a:solidFill>
                <a:latin typeface="Aptos"/>
              </a:rPr>
              <a:t>ПРОФИЛДИК
ОКУТУУ</a:t>
            </a:r>
            <a:endParaRPr sz="42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3232" y="2880360"/>
            <a:ext cx="6766560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sz="2200" b="0">
              <a:solidFill>
                <a:srgbClr val="192A46"/>
              </a:solidFill>
              <a:latin typeface="Aptos"/>
            </a:endParaRPr>
          </a:p>
          <a:p>
            <a:pPr algn="l"/>
            <a:r>
              <a:rPr sz="2200" b="0">
                <a:solidFill>
                  <a:srgbClr val="192A46"/>
                </a:solidFill>
                <a:latin typeface="Aptos"/>
              </a:rPr>
              <a:t>Окуучунун кызыгуусунан —
кесиптик жана академиялык траекторияга</a:t>
            </a:r>
            <a:endParaRPr sz="2200" b="0">
              <a:solidFill>
                <a:srgbClr val="192A46"/>
              </a:solidFill>
              <a:latin typeface="Aptos"/>
            </a:endParaRPr>
          </a:p>
          <a:p>
            <a:pPr algn="l"/>
            <a:endParaRPr sz="22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3232" y="4457699"/>
            <a:ext cx="1965960" cy="347472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4526407"/>
            <a:ext cx="196596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№ 894/1 • 23.06.2026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909560" y="868680"/>
            <a:ext cx="3429000" cy="13258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019288" y="996695"/>
            <a:ext cx="73152" cy="106984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168005" y="941705"/>
            <a:ext cx="2978785" cy="16002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>
                <a:solidFill>
                  <a:srgbClr val="00AAD2"/>
                </a:solidFill>
                <a:latin typeface="Constantia" panose="02030602050306030303" charset="0"/>
                <a:cs typeface="Constantia" panose="02030602050306030303" charset="0"/>
              </a:rPr>
              <a:t>Кыргыз Республикасынын жалпы билим берүү уюмдарында профилдик окутуу жөнүндө Жобо</a:t>
            </a:r>
            <a:endParaRPr lang="en-US">
              <a:solidFill>
                <a:srgbClr val="00AAD2"/>
              </a:solidFill>
              <a:latin typeface="Constantia" panose="02030602050306030303" charset="0"/>
              <a:cs typeface="Constantia" panose="02030602050306030303" charset="0"/>
            </a:endParaRPr>
          </a:p>
          <a:p>
            <a:pPr algn="l"/>
            <a:endParaRPr lang="en-US">
              <a:solidFill>
                <a:srgbClr val="00AAD2"/>
              </a:solidFill>
              <a:latin typeface="Constantia" panose="02030602050306030303" charset="0"/>
              <a:cs typeface="Constantia" panose="02030602050306030303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900670" y="2517140"/>
            <a:ext cx="3429000" cy="13258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8019288" y="2551176"/>
            <a:ext cx="73152" cy="106984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161020" y="2534285"/>
            <a:ext cx="2985770" cy="13195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>
                <a:solidFill>
                  <a:srgbClr val="00AAD2"/>
                </a:solidFill>
                <a:latin typeface="Aptos"/>
                <a:sym typeface="+mn-ea"/>
              </a:rPr>
              <a:t>2026–2030-жылдарга иш-чаралар планы</a:t>
            </a:r>
            <a:endParaRPr>
              <a:solidFill>
                <a:srgbClr val="00AAD2"/>
              </a:solidFill>
              <a:latin typeface="Aptos"/>
              <a:sym typeface="+mn-ea"/>
            </a:endParaRPr>
          </a:p>
          <a:p>
            <a:pPr algn="l"/>
            <a:endParaRPr b="0">
              <a:solidFill>
                <a:srgbClr val="00AAD2"/>
              </a:solidFill>
              <a:latin typeface="Aptos"/>
            </a:endParaRPr>
          </a:p>
          <a:p>
            <a:pPr algn="l"/>
            <a:endParaRPr b="0">
              <a:solidFill>
                <a:srgbClr val="00AAD2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220456" y="3081528"/>
            <a:ext cx="292608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sz="1200" b="0">
              <a:solidFill>
                <a:srgbClr val="192A46"/>
              </a:solidFill>
              <a:latin typeface="Aptos"/>
            </a:endParaRPr>
          </a:p>
          <a:p>
            <a:pPr algn="l"/>
            <a:r>
              <a:rPr sz="1200" b="0">
                <a:solidFill>
                  <a:srgbClr val="192A46"/>
                </a:solidFill>
                <a:latin typeface="Aptos"/>
              </a:rPr>
              <a:t>К</a:t>
            </a:r>
            <a:r>
              <a:rPr sz="1200">
                <a:solidFill>
                  <a:srgbClr val="192A46"/>
                </a:solidFill>
                <a:latin typeface="Aptos"/>
              </a:rPr>
              <a:t>им эмне кылат жана кайсы мөөнөттө</a:t>
            </a:r>
            <a:r>
              <a:rPr sz="1200" b="0">
                <a:solidFill>
                  <a:srgbClr val="192A46"/>
                </a:solidFill>
                <a:latin typeface="Aptos"/>
              </a:rPr>
              <a:t>?</a:t>
            </a:r>
            <a:endParaRPr sz="12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900670" y="4142104"/>
            <a:ext cx="3429000" cy="13258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019288" y="4105655"/>
            <a:ext cx="73152" cy="106984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208010" y="4325620"/>
            <a:ext cx="2938780" cy="73850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sz="1800" b="1">
                <a:solidFill>
                  <a:srgbClr val="192A46"/>
                </a:solidFill>
                <a:latin typeface="Aptos"/>
              </a:rPr>
              <a:t>ПИЛОТТУК ПРОФИЛДИК ОКУТУУ ТАЖРЫЙБАСЫ</a:t>
            </a:r>
            <a:endParaRPr lang="en-US" sz="18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01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00AA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0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9</a:t>
            </a:r>
            <a:r>
              <a:rPr sz="1100" b="1">
                <a:solidFill>
                  <a:srgbClr val="192A46"/>
                </a:solidFill>
                <a:latin typeface="Aptos"/>
              </a:rPr>
              <a:t> • ОКУТУУ ФОРМАСЫ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Аралыктан окутуу жана топторду түзүү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" b="1">
                <a:solidFill>
                  <a:srgbClr val="192A46"/>
                </a:solidFill>
                <a:latin typeface="Aptos"/>
              </a:rPr>
              <a:t>И</a:t>
            </a:r>
            <a:r>
              <a:rPr b="1">
                <a:solidFill>
                  <a:srgbClr val="192A46"/>
                </a:solidFill>
                <a:latin typeface="Aptos"/>
              </a:rPr>
              <a:t>йкемдүү форматтар жана топ түзүү шарттары.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32-ПУНКТ:</a:t>
            </a:r>
            <a:r>
              <a:rPr sz="2100" b="1">
                <a:solidFill>
                  <a:srgbClr val="192A46"/>
                </a:solidFill>
                <a:latin typeface="Aptos"/>
              </a:rPr>
              <a:t> АРАЛЫКТАН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Аралыктан окутуу технологиялары же гибриддик метод колдонулушу мүмкүн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Пландаштырылган окуу натыйжаларына жетүүнү азайтпаган жумушчу кесиптер үчүн гана уруксат берилет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Форманы тандоо кесиптик лицей тарабынан негизделет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33-ПУНКТ: </a:t>
            </a:r>
            <a:r>
              <a:rPr sz="2100" b="1">
                <a:solidFill>
                  <a:srgbClr val="192A46"/>
                </a:solidFill>
                <a:latin typeface="Aptos"/>
              </a:rPr>
              <a:t>ТОПТОРДУ ТҮЗҮҮ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Топтор кесиптик лицей тарабынан 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Окуучулардын жана ата-энелердин (мыйзамдуу өкүлдөрдүн) тандоосу негизге алынат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Жалпы билим берүү уюмунун сунуштары жана топтун толукталышы эске алынат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10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13A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" sz="1100" b="1">
                <a:solidFill>
                  <a:srgbClr val="192A46"/>
                </a:solidFill>
                <a:latin typeface="Aptos"/>
              </a:rPr>
              <a:t>10</a:t>
            </a:r>
            <a:r>
              <a:rPr sz="1100" b="1">
                <a:solidFill>
                  <a:srgbClr val="192A46"/>
                </a:solidFill>
                <a:latin typeface="Aptos"/>
              </a:rPr>
              <a:t> • СЕРТИФИКАТТОО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Квалификациялык экзамен жана сертификат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" b="1">
                <a:solidFill>
                  <a:srgbClr val="192A46"/>
                </a:solidFill>
                <a:latin typeface="Aptos"/>
              </a:rPr>
              <a:t>Э</a:t>
            </a:r>
            <a:r>
              <a:rPr b="1">
                <a:solidFill>
                  <a:srgbClr val="192A46"/>
                </a:solidFill>
                <a:latin typeface="Aptos"/>
              </a:rPr>
              <a:t>кзамендин жыйынтыгы жана сертификаттоо.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34-ПУНКТ:</a:t>
            </a:r>
            <a:r>
              <a:rPr sz="2100" b="1">
                <a:solidFill>
                  <a:srgbClr val="192A46"/>
                </a:solidFill>
                <a:latin typeface="Aptos"/>
              </a:rPr>
              <a:t> АЯКТОО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240 сааттан кем эмес программаны аяктап, квалификациялык экзаменди тапшыруу зарыл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Кесиптик лицей 2-разряддан жогору эмес квалификация менен сертификат тапшырат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Сертификат мамлекеттик ченемдик актыларга ылайык таризделет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35-ПУНКТ: </a:t>
            </a:r>
            <a:r>
              <a:rPr sz="2100" b="1">
                <a:solidFill>
                  <a:srgbClr val="192A46"/>
                </a:solidFill>
                <a:latin typeface="Aptos"/>
              </a:rPr>
              <a:t>НАТЫЙЖА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Экзамен канааттандырарлык эмес болсо же сабактын 15%дан ашыгы жүйөлүү себепсиз калтырылса, сертификат берилбе</a:t>
            </a:r>
            <a:r>
              <a:rPr lang="" sz="1600" b="1">
                <a:solidFill>
                  <a:srgbClr val="192A46"/>
                </a:solidFill>
                <a:latin typeface="Aptos"/>
              </a:rPr>
              <a:t>ши</a:t>
            </a:r>
            <a:r>
              <a:rPr sz="1600" b="1">
                <a:solidFill>
                  <a:srgbClr val="192A46"/>
                </a:solidFill>
                <a:latin typeface="Aptos"/>
              </a:rPr>
              <a:t> мүмкүн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Чечимди кесиптик лицейдин квалификациялык комиссиясы кабыл алат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Окуучуга окугандыгы жөнүндө маалымкат берилет, экзаменди кайра тапшырууга болот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11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7152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1</a:t>
            </a:r>
            <a:r>
              <a:rPr sz="1100" b="1">
                <a:solidFill>
                  <a:srgbClr val="192A46"/>
                </a:solidFill>
                <a:latin typeface="Aptos"/>
              </a:rPr>
              <a:t> • ӨНӨКТӨШТҮК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Өнөктөштүк аркылуу сертификаттоо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92A46"/>
                </a:solidFill>
                <a:latin typeface="Aptos"/>
              </a:rPr>
              <a:t> </a:t>
            </a:r>
            <a:r>
              <a:rPr lang="" b="1">
                <a:solidFill>
                  <a:srgbClr val="192A46"/>
                </a:solidFill>
                <a:latin typeface="Aptos"/>
              </a:rPr>
              <a:t>Ө</a:t>
            </a:r>
            <a:r>
              <a:rPr b="1">
                <a:solidFill>
                  <a:srgbClr val="192A46"/>
                </a:solidFill>
                <a:latin typeface="Aptos"/>
              </a:rPr>
              <a:t>нөктөштүктүн натыйжалары.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36-ПУНКТ:</a:t>
            </a:r>
            <a:r>
              <a:rPr sz="2100" b="1">
                <a:solidFill>
                  <a:srgbClr val="192A46"/>
                </a:solidFill>
                <a:latin typeface="Aptos"/>
              </a:rPr>
              <a:t> СЕРТИФИКАТ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Башталгыч, орто, жогорку кесиптик жана кошумча билим берүү уюмдары менен өнөктөштүктө окутуу ишке ашырылат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Программаны аяктаган окуучу ошол өнөктөш уюмдун сертификатын алат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37-ПУНКТ: </a:t>
            </a:r>
            <a:r>
              <a:rPr sz="2100" b="1">
                <a:solidFill>
                  <a:srgbClr val="192A46"/>
                </a:solidFill>
                <a:latin typeface="Aptos"/>
              </a:rPr>
              <a:t>УЛАНТУУ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Окуучулар жогорку квалификацияны алууну каалашы мүмкүн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Ата-эненин (мыйзамдуу өкүлдүн) макулдугу менен, акы төлөө негизинде башталгыч кесиптик билим берүү программалары боюнча окуусун улантууга укуктуу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12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EB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2</a:t>
            </a:r>
            <a:r>
              <a:rPr sz="1100" b="1">
                <a:solidFill>
                  <a:srgbClr val="192A46"/>
                </a:solidFill>
                <a:latin typeface="Aptos"/>
              </a:rPr>
              <a:t> • УЮШТУРУУ ФОРМАТЫ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Окутуу форматы: офлайн + санарип + гибрид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92A46"/>
                </a:solidFill>
                <a:latin typeface="Aptos"/>
              </a:rPr>
              <a:t>Жобо күндүзгү, аралыктан технологиялар менен же гибриддик метод аркылуу жүргүзүүгө жол берет.</a:t>
            </a:r>
            <a:endParaRPr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920240"/>
            <a:ext cx="3246120" cy="3154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2048256"/>
            <a:ext cx="73152" cy="289864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20848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КҮНДҮЗГҮ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578608"/>
            <a:ext cx="2743200" cy="147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Лаборатория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Практика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Сабак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Долбоор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чөйрө менен түз байланыш</a:t>
            </a:r>
            <a:endParaRPr sz="15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80560" y="1920240"/>
            <a:ext cx="3246120" cy="3154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90288" y="2048256"/>
            <a:ext cx="73152" cy="289864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91456" y="20848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АРАЛЫКТАН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1456" y="2578608"/>
            <a:ext cx="2743200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Санариптик контент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Онлайн консультация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Аралыктан тапшырма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Санариптик портфолио</a:t>
            </a:r>
            <a:endParaRPr sz="15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75320" y="1920240"/>
            <a:ext cx="3246120" cy="31546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385048" y="2048256"/>
            <a:ext cx="73152" cy="289864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86216" y="208483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ГИБРИД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86216" y="2578608"/>
            <a:ext cx="2743200" cy="1245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Теория — онлайн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Практика — офлайн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Долбоор — аралаш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Ø"/>
            </a:pPr>
            <a:r>
              <a:rPr sz="1500" b="1">
                <a:solidFill>
                  <a:srgbClr val="192A46"/>
                </a:solidFill>
                <a:latin typeface="Aptos"/>
              </a:rPr>
              <a:t>Натыйжа — портфолиодо</a:t>
            </a:r>
            <a:endParaRPr sz="15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13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00AA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3</a:t>
            </a:r>
            <a:r>
              <a:rPr sz="1100" b="1">
                <a:solidFill>
                  <a:srgbClr val="192A46"/>
                </a:solidFill>
                <a:latin typeface="Aptos"/>
              </a:rPr>
              <a:t> • СЕРТИФИКАТ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240 саат / 120 саат: айырмасы эмнеде?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b="1">
                <a:solidFill>
                  <a:srgbClr val="192A46"/>
                </a:solidFill>
                <a:latin typeface="Aptos"/>
              </a:rPr>
              <a:t>Жобонун 38–40-пункттарындагы маанилүү түшүндүрмө.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4747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18687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92A46"/>
                </a:solidFill>
                <a:latin typeface="Aptos"/>
              </a:rPr>
              <a:t>≥ 240 СААТ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Кесиптик-колдонмо профилдик программа.
Мамлекеттик үлгүдөгү сертификат берүү үчүн билим берүү ишмердигин лицензиялоо талаптарына ылайык лицензия керек.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4747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18687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92A46"/>
                </a:solidFill>
                <a:latin typeface="Aptos"/>
              </a:rPr>
              <a:t>≤ 120 СААТ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Мектеп өз алдынча ишке ашырган учурда сертификат берилбеген профилдик программаны бекитип, ишке ашыра алат.
Өнөктөштүк аркылуу программалар келишимдин жана мыйзамдардын негизинде жүргүзүлөт.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14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13A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1</a:t>
            </a:r>
            <a:r>
              <a:rPr lang="" sz="1100" b="1">
                <a:solidFill>
                  <a:srgbClr val="00AAD2"/>
                </a:solidFill>
                <a:latin typeface="Aptos"/>
              </a:rPr>
              <a:t>4</a:t>
            </a:r>
            <a:r>
              <a:rPr sz="1100" b="1">
                <a:solidFill>
                  <a:srgbClr val="00AAD2"/>
                </a:solidFill>
                <a:latin typeface="Aptos"/>
              </a:rPr>
              <a:t> • 2026–2030 ПЛАН</a:t>
            </a:r>
            <a:endParaRPr sz="11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Жол картасы: даярдык → апробация → масштабдоо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31520" y="1874519"/>
            <a:ext cx="2423160" cy="32461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841248" y="2002536"/>
            <a:ext cx="73152" cy="2990087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2416" y="2039112"/>
            <a:ext cx="19202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2026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2416" y="2532887"/>
            <a:ext cx="1920239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Даярдоо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профилдерди тандоо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өнөктөштөр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36391" y="297180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92A46"/>
                </a:solidFill>
                <a:latin typeface="Aptos"/>
              </a:rPr>
              <a:t>→</a:t>
            </a:r>
            <a:endParaRPr sz="22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20439" y="1874519"/>
            <a:ext cx="2423160" cy="32461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30168" y="2002536"/>
            <a:ext cx="73152" cy="2990087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831335" y="2039112"/>
            <a:ext cx="19202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2026–27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38245" y="2533015"/>
            <a:ext cx="2013585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Font typeface="Wingdings" panose="05000000000000000000" charset="0"/>
              <a:buNone/>
            </a:pPr>
            <a:r>
              <a:rPr sz="1600" b="1">
                <a:solidFill>
                  <a:srgbClr val="192A46"/>
                </a:solidFill>
                <a:latin typeface="Aptos"/>
              </a:rPr>
              <a:t>Кесиптик-колдонмо
программаларды
апробациялоо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25312" y="297180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92A46"/>
                </a:solidFill>
                <a:latin typeface="Aptos"/>
              </a:rPr>
              <a:t>→</a:t>
            </a:r>
            <a:endParaRPr sz="22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09359" y="1874519"/>
            <a:ext cx="2423160" cy="32461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419088" y="2002536"/>
            <a:ext cx="73152" cy="2990087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620255" y="2039112"/>
            <a:ext cx="19202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2027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20255" y="2532887"/>
            <a:ext cx="1920239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Мониторинг
жана аналитикалык
отчет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714232" y="2971800"/>
            <a:ext cx="3200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192A46"/>
                </a:solidFill>
                <a:latin typeface="Aptos"/>
              </a:rPr>
              <a:t>→</a:t>
            </a:r>
            <a:endParaRPr sz="22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9098280" y="1874519"/>
            <a:ext cx="2423160" cy="32461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9208007" y="2002536"/>
            <a:ext cx="73152" cy="2990087"/>
          </a:xfrm>
          <a:prstGeom prst="roundRect">
            <a:avLst/>
          </a:prstGeom>
          <a:solidFill>
            <a:srgbClr val="F5A641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09176" y="2039112"/>
            <a:ext cx="19202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2028–30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290050" y="2533015"/>
            <a:ext cx="203962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10–12-класстарда
программаларды жана
модулдарды кеңейтүү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1520" y="5295900"/>
            <a:ext cx="10744200" cy="7391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841248" y="5568696"/>
            <a:ext cx="73152" cy="33832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42670" y="5385435"/>
            <a:ext cx="10241280" cy="1835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300" b="1">
                <a:solidFill>
                  <a:srgbClr val="192A46"/>
                </a:solidFill>
                <a:latin typeface="Aptos"/>
              </a:rPr>
              <a:t>ПЛАНДАГЫ ИНДИКАТОРЛОР</a:t>
            </a:r>
            <a:endParaRPr sz="13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42416" y="5385566"/>
            <a:ext cx="10241280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sz="1000" b="0">
              <a:solidFill>
                <a:srgbClr val="192A46"/>
              </a:solidFill>
              <a:latin typeface="Aptos"/>
            </a:endParaRPr>
          </a:p>
          <a:p>
            <a:pPr algn="l"/>
            <a:endParaRPr sz="1000" b="0">
              <a:solidFill>
                <a:srgbClr val="192A46"/>
              </a:solidFill>
              <a:latin typeface="Aptos"/>
            </a:endParaRPr>
          </a:p>
          <a:p>
            <a:pPr algn="l"/>
            <a:r>
              <a:rPr sz="1200" b="1">
                <a:solidFill>
                  <a:srgbClr val="192A46"/>
                </a:solidFill>
                <a:latin typeface="Aptos"/>
              </a:rPr>
              <a:t>Окуучуларды кабыл алуу • программаны аяктоо • сертификат алуу • өнөктөштүк • мектептердин саны • отчеттук маалыматтар</a:t>
            </a:r>
            <a:endParaRPr sz="12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15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7152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5</a:t>
            </a:r>
            <a:r>
              <a:rPr sz="1100" b="1">
                <a:solidFill>
                  <a:srgbClr val="192A46"/>
                </a:solidFill>
                <a:latin typeface="Aptos"/>
              </a:rPr>
              <a:t> • 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Профилдик окутуунун масштабын визуалдаштыруу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92A46"/>
                </a:solidFill>
                <a:latin typeface="Aptos"/>
              </a:rPr>
              <a:t>.</a:t>
            </a:r>
            <a:endParaRPr sz="13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60120" y="3977639"/>
            <a:ext cx="1325880" cy="1463040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60120" y="5577840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2026/27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60120" y="3767327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8-класс
+ апробация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566160" y="3154680"/>
            <a:ext cx="1325880" cy="2286000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566160" y="5577840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2027/28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6160" y="2944368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9 + 11
класстар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172200" y="2377440"/>
            <a:ext cx="1325880" cy="3063240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72200" y="5577840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2028/29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2167127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12-класс
+ профиль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778240" y="1691640"/>
            <a:ext cx="1325880" cy="3749039"/>
          </a:xfrm>
          <a:prstGeom prst="roundRect">
            <a:avLst/>
          </a:prstGeom>
          <a:solidFill>
            <a:srgbClr val="F5A641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778240" y="5577840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2029/30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8240" y="1481328"/>
            <a:ext cx="1325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10–12
масштаб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22960" y="5897880"/>
            <a:ext cx="106984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>
                <a:solidFill>
                  <a:srgbClr val="5B6C84"/>
                </a:solidFill>
                <a:latin typeface="Aptos"/>
              </a:rPr>
              <a:t>Визуализация этаптердин интенсивдүүлүгүн көрсөтөт, бул статистикалык прогноз эмес.</a:t>
            </a:r>
            <a:endParaRPr sz="9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16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EB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6</a:t>
            </a:r>
            <a:r>
              <a:rPr sz="1100" b="1">
                <a:solidFill>
                  <a:srgbClr val="192A46"/>
                </a:solidFill>
                <a:latin typeface="Aptos"/>
              </a:rPr>
              <a:t> • </a:t>
            </a:r>
            <a:r>
              <a:rPr lang="en-US" sz="1100" b="1">
                <a:solidFill>
                  <a:srgbClr val="192A46"/>
                </a:solidFill>
                <a:latin typeface="Aptos"/>
              </a:rPr>
              <a:t>№5 КЕСИПТИК </a:t>
            </a:r>
            <a:r>
              <a:rPr sz="1100" b="1">
                <a:solidFill>
                  <a:srgbClr val="192A46"/>
                </a:solidFill>
                <a:latin typeface="Aptos"/>
              </a:rPr>
              <a:t>ЛИЦЕЙДИН ПИЛОТУ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700" b="1">
                <a:solidFill>
                  <a:srgbClr val="192A46"/>
                </a:solidFill>
                <a:latin typeface="Aptos"/>
              </a:rPr>
              <a:t>№5 КЕСИПТИК ЛИЦЕЙ ПИЛОТТУК ТАЖРЫЙБА</a:t>
            </a:r>
            <a:endParaRPr lang="en-US"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700" b="1">
                <a:solidFill>
                  <a:srgbClr val="192A46"/>
                </a:solidFill>
                <a:latin typeface="Aptos"/>
              </a:rPr>
              <a:t>Эксперименталдык типтүү окуу пландарынын негизинде 312 саат профилдик окутууну өткөрдү</a:t>
            </a:r>
            <a:endParaRPr lang="en-US" sz="1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687195"/>
            <a:ext cx="3657600" cy="456311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3154680" cy="968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БИЗ ЭМНЕНИ АТКАРДЫК?</a:t>
            </a:r>
            <a:endParaRPr sz="1900" b="1">
              <a:solidFill>
                <a:srgbClr val="192A46"/>
              </a:solidFill>
              <a:latin typeface="Aptos"/>
            </a:endParaRPr>
          </a:p>
          <a:p>
            <a:pPr algn="l"/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950" y="2487295"/>
            <a:ext cx="3154680" cy="363664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endParaRPr sz="1400" b="0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sz="1400" b="0">
                <a:solidFill>
                  <a:srgbClr val="192A46"/>
                </a:solidFill>
                <a:latin typeface="Aptos"/>
              </a:rPr>
              <a:t> 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Слесар-сантехника жана автоэлектрик кесиптери</a:t>
            </a:r>
            <a:endParaRPr lang="en-US"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sz="1400" b="1">
                <a:solidFill>
                  <a:srgbClr val="192A46"/>
                </a:solidFill>
                <a:latin typeface="Aptos"/>
              </a:rPr>
              <a:t> Окуучулардын 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жалпы </a:t>
            </a:r>
            <a:r>
              <a:rPr sz="1400" b="1">
                <a:solidFill>
                  <a:srgbClr val="192A46"/>
                </a:solidFill>
                <a:latin typeface="Aptos"/>
              </a:rPr>
              <a:t>саны: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 12</a:t>
            </a:r>
            <a:r>
              <a:rPr sz="1400" b="1">
                <a:solidFill>
                  <a:srgbClr val="192A46"/>
                </a:solidFill>
                <a:latin typeface="Aptos"/>
              </a:rPr>
              <a:t>
Өнөктөш уюм:
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№63 орто мектеби жана “Креатив Таалим” жеке мектеби</a:t>
            </a:r>
            <a:endParaRPr lang="en-US"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sz="1400" b="1">
                <a:solidFill>
                  <a:srgbClr val="192A46"/>
                </a:solidFill>
                <a:latin typeface="Aptos"/>
              </a:rPr>
              <a:t> Практика базасы:
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Кесиптик лицейдин устаканалары</a:t>
            </a:r>
            <a:endParaRPr lang="en-US"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sz="1400" b="1">
                <a:solidFill>
                  <a:srgbClr val="192A46"/>
                </a:solidFill>
                <a:latin typeface="Aptos"/>
              </a:rPr>
              <a:t>Саат көлөмү: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 312</a:t>
            </a:r>
            <a:endParaRPr lang="en-US"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v"/>
            </a:pPr>
            <a:r>
              <a:rPr sz="1400" b="1">
                <a:solidFill>
                  <a:srgbClr val="192A46"/>
                </a:solidFill>
                <a:latin typeface="Aptos"/>
              </a:rPr>
              <a:t>Негизги продукт: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 Көндүмдөрдү тастыктоочу сертификат</a:t>
            </a:r>
            <a:endParaRPr lang="en-US"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617720" y="1828800"/>
            <a:ext cx="3154680" cy="182880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1CBE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7720" y="21488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7720" y="26334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НЕГИЗГИ ФОТО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001000" y="1828800"/>
            <a:ext cx="3154680" cy="182880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7E4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001000" y="21488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01000" y="26334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ВИДЕО • QR / LINK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17720" y="3886200"/>
            <a:ext cx="3154680" cy="146304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1CCA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001000" y="3886200"/>
            <a:ext cx="3154680" cy="146304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F5A6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01000" y="42062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01000" y="46908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НАТЫЙЖА • 02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17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00AA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9415" y="1644015"/>
            <a:ext cx="3536315" cy="4507230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695" y="1644015"/>
            <a:ext cx="3338830" cy="4525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7</a:t>
            </a:r>
            <a:r>
              <a:rPr sz="1100" b="1">
                <a:solidFill>
                  <a:srgbClr val="192A46"/>
                </a:solidFill>
                <a:latin typeface="Aptos"/>
              </a:rPr>
              <a:t> • </a:t>
            </a:r>
            <a:r>
              <a:rPr lang="en-US" sz="1100" b="1">
                <a:solidFill>
                  <a:srgbClr val="192A46"/>
                </a:solidFill>
                <a:latin typeface="Aptos"/>
              </a:rPr>
              <a:t>№5 КЕСИПТИК </a:t>
            </a:r>
            <a:r>
              <a:rPr sz="1100" b="1">
                <a:solidFill>
                  <a:srgbClr val="192A46"/>
                </a:solidFill>
                <a:latin typeface="Aptos"/>
              </a:rPr>
              <a:t>ЛИЦЕЙДИН ПИЛОТУ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700" b="1">
                <a:solidFill>
                  <a:srgbClr val="192A46"/>
                </a:solidFill>
                <a:latin typeface="Aptos"/>
              </a:rPr>
              <a:t>№5 КЕСИПТИК ЛИЦЕЙ ПИЛОТТУК ТАЖРЫЙБА</a:t>
            </a:r>
            <a:endParaRPr lang="en-US"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24205" y="1306830"/>
            <a:ext cx="3657600" cy="4709795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95401" y="1430147"/>
            <a:ext cx="3154680" cy="968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БИЗ ЭМНЕНИ </a:t>
            </a:r>
            <a:r>
              <a:rPr lang="en-US" sz="1900" b="1">
                <a:solidFill>
                  <a:srgbClr val="192A46"/>
                </a:solidFill>
                <a:latin typeface="Aptos"/>
              </a:rPr>
              <a:t>                  </a:t>
            </a:r>
            <a:r>
              <a:rPr sz="1900" b="1">
                <a:solidFill>
                  <a:srgbClr val="192A46"/>
                </a:solidFill>
                <a:latin typeface="Aptos"/>
              </a:rPr>
              <a:t>АТКАРДЫК?</a:t>
            </a:r>
            <a:endParaRPr sz="1900" b="1">
              <a:solidFill>
                <a:srgbClr val="192A46"/>
              </a:solidFill>
              <a:latin typeface="Aptos"/>
            </a:endParaRPr>
          </a:p>
          <a:p>
            <a:pPr algn="l"/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950" y="2148840"/>
            <a:ext cx="3154680" cy="353314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en-US" sz="1400" b="1">
                <a:solidFill>
                  <a:srgbClr val="192A46"/>
                </a:solidFill>
                <a:latin typeface="Aptos"/>
              </a:rPr>
              <a:t>2024-</a:t>
            </a:r>
            <a:r>
              <a:rPr lang="ru-RU" sz="1400" b="1">
                <a:solidFill>
                  <a:srgbClr val="192A46"/>
                </a:solidFill>
                <a:latin typeface="Aptos"/>
              </a:rPr>
              <a:t>жылы «Креатив Таалим» жеке метебинин оку</a:t>
            </a:r>
            <a:r>
              <a:rPr lang="en-US" altLang="ru-RU" sz="1400" b="1">
                <a:solidFill>
                  <a:srgbClr val="192A46"/>
                </a:solidFill>
                <a:latin typeface="Aptos"/>
              </a:rPr>
              <a:t>у</a:t>
            </a:r>
            <a:r>
              <a:rPr lang="ru-RU" sz="1400" b="1">
                <a:solidFill>
                  <a:srgbClr val="192A46"/>
                </a:solidFill>
                <a:latin typeface="Aptos"/>
              </a:rPr>
              <a:t>чулары</a:t>
            </a:r>
            <a:r>
              <a:rPr lang="" altLang="ru-RU" sz="1400" b="1">
                <a:solidFill>
                  <a:srgbClr val="192A46"/>
                </a:solidFill>
                <a:latin typeface="Aptos"/>
              </a:rPr>
              <a:t> үч тараптуу келишимдин негизинде</a:t>
            </a:r>
            <a:r>
              <a:rPr lang="ru-RU" sz="1400" b="1">
                <a:solidFill>
                  <a:srgbClr val="192A46"/>
                </a:solidFill>
                <a:latin typeface="Aptos"/>
              </a:rPr>
              <a:t> слесарь-сантехник кесибине профилдик окууга кабыл алынышкан.</a:t>
            </a:r>
            <a:endParaRPr lang="ru-RU" sz="1400" b="1">
              <a:solidFill>
                <a:srgbClr val="192A46"/>
              </a:solidFill>
              <a:latin typeface="Aptos"/>
            </a:endParaRPr>
          </a:p>
          <a:p>
            <a:pPr algn="l"/>
            <a:endParaRPr lang="ru-RU" sz="14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lang="ru-RU" sz="1400" b="1">
                <a:solidFill>
                  <a:srgbClr val="192A46"/>
                </a:solidFill>
                <a:latin typeface="Aptos"/>
              </a:rPr>
              <a:t>10-класста 2-жарым жылдык</a:t>
            </a:r>
            <a:endParaRPr lang="ru-RU" sz="14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lang="ru-RU" sz="1400" b="1">
                <a:solidFill>
                  <a:srgbClr val="192A46"/>
                </a:solidFill>
                <a:latin typeface="Aptos"/>
              </a:rPr>
              <a:t>11-класста 1-жарым жылдык бою 312 саат окушту.</a:t>
            </a:r>
            <a:endParaRPr lang="ru-RU" sz="1400" b="1">
              <a:solidFill>
                <a:srgbClr val="192A46"/>
              </a:solidFill>
              <a:latin typeface="Aptos"/>
            </a:endParaRPr>
          </a:p>
          <a:p>
            <a:pPr algn="l"/>
            <a:endParaRPr lang="ru-RU" sz="14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lang="ru-RU" sz="1400" b="1">
                <a:solidFill>
                  <a:srgbClr val="192A46"/>
                </a:solidFill>
                <a:latin typeface="Aptos"/>
              </a:rPr>
              <a:t>Мамлекеттик </a:t>
            </a:r>
            <a:r>
              <a:rPr lang="en-US" sz="1400" b="1">
                <a:solidFill>
                  <a:srgbClr val="192A46"/>
                </a:solidFill>
                <a:latin typeface="Aptos"/>
              </a:rPr>
              <a:t>үлгүдөгү 3 разряддагы слесарь-сантехник кесибин өздөштүргөндүгү жөнүндөгү сертификатка ээ болушту</a:t>
            </a:r>
            <a:endParaRPr lang="en-US"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617720" y="1828800"/>
            <a:ext cx="3154680" cy="1828800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1CBE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17720" y="21488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17720" y="26334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НЕГИЗГИ ФОТО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14190" y="5607685"/>
            <a:ext cx="7276465" cy="421005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7E4E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" b="1">
                <a:solidFill>
                  <a:schemeClr val="tx1"/>
                </a:solidFill>
              </a:rPr>
              <a:t>Профилдик окутуу ата-энелер тарабынан акы төлөнүүчү негизде өттү</a:t>
            </a:r>
            <a:endParaRPr lang="" b="1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0" y="21488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01000" y="26334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ВИДЕО • QR / LINK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8001000" y="3886200"/>
            <a:ext cx="3154680" cy="349885"/>
          </a:xfrm>
          <a:prstGeom prst="roundRect">
            <a:avLst/>
          </a:prstGeom>
          <a:solidFill>
            <a:srgbClr val="FFFFFF"/>
          </a:solidFill>
          <a:ln w="20320">
            <a:solidFill>
              <a:srgbClr val="F5A64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01000" y="4206240"/>
            <a:ext cx="31546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192A46"/>
                </a:solidFill>
                <a:latin typeface="Aptos"/>
              </a:rPr>
              <a:t>◉</a:t>
            </a:r>
            <a:endParaRPr sz="2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01000" y="4690872"/>
            <a:ext cx="3154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>
                <a:solidFill>
                  <a:srgbClr val="192A46"/>
                </a:solidFill>
                <a:latin typeface="Aptos"/>
              </a:rPr>
              <a:t>НАТЫЙЖА • 02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18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13A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1" name="Изображение 20" descr="Рисунок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110" y="1229995"/>
            <a:ext cx="6592570" cy="4170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8</a:t>
            </a:r>
            <a:r>
              <a:rPr sz="1100" b="1">
                <a:solidFill>
                  <a:srgbClr val="192A46"/>
                </a:solidFill>
                <a:latin typeface="Aptos"/>
              </a:rPr>
              <a:t> • КАРЖЫЛОО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Профилдик окутууну каржылоо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" b="1">
                <a:solidFill>
                  <a:srgbClr val="192A46"/>
                </a:solidFill>
                <a:latin typeface="Aptos"/>
              </a:rPr>
              <a:t>К</a:t>
            </a:r>
            <a:r>
              <a:rPr b="1">
                <a:solidFill>
                  <a:srgbClr val="192A46"/>
                </a:solidFill>
                <a:latin typeface="Aptos"/>
              </a:rPr>
              <a:t>аржылоо тартиби.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52-ПУНКТ: </a:t>
            </a:r>
            <a:r>
              <a:rPr sz="2100" b="1">
                <a:solidFill>
                  <a:srgbClr val="192A46"/>
                </a:solidFill>
                <a:latin typeface="Aptos"/>
              </a:rPr>
              <a:t>ЖАЛПЫ ТАРТИП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Каржылоо Кыргыз Республикасынын мыйзамдарында белгиленген тартипте жүргүзүлөт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Профилдик программаларды бюджеттик каржылоо жана биргелешип каржылоо механизмдери эске алынат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4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>
                <a:solidFill>
                  <a:srgbClr val="192A46"/>
                </a:solidFill>
                <a:latin typeface="Aptos"/>
              </a:rPr>
              <a:t>53-ПУНКТ:</a:t>
            </a:r>
            <a:r>
              <a:rPr sz="2100" b="1">
                <a:solidFill>
                  <a:srgbClr val="192A46"/>
                </a:solidFill>
                <a:latin typeface="Aptos"/>
              </a:rPr>
              <a:t> БУЛАКТАР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Башталгыч кесиптик билим берүү уюмдары ишке ашырган, 240 сааттан кем эмес кесиптик-колдонмо программалары бюджеттик каражаттын эсебинен каржыланат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
• Мыйзамда тыюу салынбаган башка булактар, анын ичинде кошумча төлөмдөр да колдонулушу мүмкүн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19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7152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96850"/>
            <a:ext cx="1088136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 • </a:t>
            </a:r>
            <a:r>
              <a:rPr sz="1400" b="1">
                <a:solidFill>
                  <a:srgbClr val="192A46"/>
                </a:solidFill>
                <a:latin typeface="Aptos"/>
                <a:sym typeface="+mn-ea"/>
              </a:rPr>
              <a:t>№ 894/1 • 23.06.2026</a:t>
            </a:r>
            <a:r>
              <a:rPr lang="en-US" sz="1400" b="1">
                <a:solidFill>
                  <a:srgbClr val="192A46"/>
                </a:solidFill>
                <a:latin typeface="Aptos"/>
                <a:sym typeface="+mn-ea"/>
              </a:rPr>
              <a:t>  </a:t>
            </a:r>
            <a:endParaRPr sz="14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Эмне өзгөрөт?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92A46"/>
                </a:solidFill>
                <a:latin typeface="Aptos"/>
              </a:rPr>
              <a:t>Профилдик окутуу 12 жылдык мектептик билим берүүгө өтүү концепциясы менен байланышта.</a:t>
            </a:r>
            <a:endParaRPr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3429000" cy="32918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2002536"/>
            <a:ext cx="73152" cy="30358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2039112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НЕГИЗГИ МАКСАТ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532887"/>
            <a:ext cx="292608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92A46"/>
                </a:solidFill>
                <a:latin typeface="Aptos"/>
              </a:rPr>
              <a:t>Жалпы билим берүүгө профилге чейинки даярдоону жана профилдик окутууну киргизүү.</a:t>
            </a:r>
            <a:endParaRPr sz="16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89120" y="1874519"/>
            <a:ext cx="3429000" cy="32918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498848" y="2002536"/>
            <a:ext cx="73152" cy="303580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00016" y="2039112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ЭКИ БАГЫТ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0016" y="2532887"/>
            <a:ext cx="292608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92A46"/>
                </a:solidFill>
                <a:latin typeface="Aptos"/>
              </a:rPr>
              <a:t>• Академиялык багыт
• Кесиптик-колдонмо багыт
Жогорку класстарда окуучунун тандоосун күчөтөт.</a:t>
            </a:r>
            <a:endParaRPr sz="16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92440" y="1874519"/>
            <a:ext cx="3429000" cy="32918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202167" y="2002536"/>
            <a:ext cx="73152" cy="30358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03336" y="2039112"/>
            <a:ext cx="29260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ЭКИ ДОКУМЕНТ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03336" y="2532887"/>
            <a:ext cx="2926080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00AAD2"/>
                </a:solidFill>
                <a:latin typeface="Aptos"/>
              </a:rPr>
              <a:t>1) Профилдик окутуу жөнүндө жобо</a:t>
            </a:r>
            <a:endParaRPr sz="1600" b="1">
              <a:solidFill>
                <a:srgbClr val="00AAD2"/>
              </a:solidFill>
              <a:latin typeface="Aptos"/>
            </a:endParaRPr>
          </a:p>
          <a:p>
            <a:pPr algn="l"/>
            <a:r>
              <a:rPr sz="1600" b="1">
                <a:solidFill>
                  <a:srgbClr val="00AAD2"/>
                </a:solidFill>
                <a:latin typeface="Aptos"/>
              </a:rPr>
              <a:t>
2) 2026–2030-жылдарга иш-чаралар планы</a:t>
            </a:r>
            <a:endParaRPr sz="16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02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13A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1</a:t>
            </a:r>
            <a:r>
              <a:rPr lang="" sz="1100" b="1">
                <a:solidFill>
                  <a:srgbClr val="192A46"/>
                </a:solidFill>
                <a:latin typeface="Aptos"/>
              </a:rPr>
              <a:t>9</a:t>
            </a:r>
            <a:r>
              <a:rPr sz="1100" b="1">
                <a:solidFill>
                  <a:srgbClr val="192A46"/>
                </a:solidFill>
                <a:latin typeface="Aptos"/>
              </a:rPr>
              <a:t> • ЖЫЙЫНТЫК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Профилдик окутуу — тандоо эмес, траектория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52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192A46"/>
                </a:solidFill>
                <a:latin typeface="Aptos"/>
              </a:rPr>
              <a:t>Окуучу кызыгуусун таанып → тажрыйба топтоп → профилди тандап → кийинки кадамга өтөт</a:t>
            </a:r>
            <a:r>
              <a:rPr sz="1300" b="0">
                <a:solidFill>
                  <a:srgbClr val="192A46"/>
                </a:solidFill>
                <a:latin typeface="Aptos"/>
              </a:rPr>
              <a:t>.</a:t>
            </a:r>
            <a:endParaRPr sz="13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3246120" cy="34290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17296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ОКУУЧУ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2743200" cy="2642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92A46"/>
                </a:solidFill>
                <a:latin typeface="Aptos"/>
              </a:rPr>
              <a:t>Кызыгуу
↓
Тажрыйба
↓
Аң-сезимдүү тандоо
↓
Компетенттүүлүк</a:t>
            </a:r>
            <a:endParaRPr sz="16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80560" y="1828800"/>
            <a:ext cx="3246120" cy="34290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90288" y="1956816"/>
            <a:ext cx="73152" cy="317296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91456" y="199339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ЛИЦЕЙ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1456" y="2487168"/>
            <a:ext cx="2743200" cy="2642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92A46"/>
                </a:solidFill>
                <a:latin typeface="Aptos"/>
              </a:rPr>
              <a:t>Профиль
↓
Практика
↓
Өнөктөштүк
↓
Натыйжа + портфолио</a:t>
            </a:r>
            <a:endParaRPr sz="16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75320" y="1828800"/>
            <a:ext cx="3246120" cy="342900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385048" y="1956816"/>
            <a:ext cx="73152" cy="317296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86216" y="199339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>
                <a:solidFill>
                  <a:srgbClr val="192A46"/>
                </a:solidFill>
                <a:latin typeface="Aptos"/>
              </a:rPr>
              <a:t>СИСТЕМА</a:t>
            </a:r>
            <a:endParaRPr sz="2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86216" y="2487168"/>
            <a:ext cx="2743200" cy="2642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92A46"/>
                </a:solidFill>
                <a:latin typeface="Aptos"/>
              </a:rPr>
              <a:t>Жобо
↓
Программалар
↓
Кадрлар
↓
Мониторинг + масштабдоо</a:t>
            </a:r>
            <a:endParaRPr sz="16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" y="5623560"/>
            <a:ext cx="107899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192A46"/>
                </a:solidFill>
                <a:latin typeface="Aptos"/>
              </a:rPr>
              <a:t>AI • Санариптик технология • Аналитика • Практика = жаңы муундагы профилдик билим берүү</a:t>
            </a:r>
            <a:endParaRPr sz="1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20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EB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01" name="Кесиптик лицей №5 логотиби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4795682" y="750000"/>
            <a:ext cx="2600000" cy="2600000"/>
          </a:xfrm>
          <a:prstGeom prst="ellipse">
            <a:avLst/>
          </a:prstGeom>
        </p:spPr>
      </p:pic>
      <p:sp>
        <p:nvSpPr>
          <p:cNvPr id="102" name="Cover Title"/>
          <p:cNvSpPr txBox="1"/>
          <p:nvPr/>
        </p:nvSpPr>
        <p:spPr>
          <a:xfrm>
            <a:off x="502920" y="3550000"/>
            <a:ext cx="11155680" cy="6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3600" b="1">
                <a:solidFill>
                  <a:srgbClr val="192A46"/>
                </a:solidFill>
                <a:latin typeface="Aptos"/>
              </a:rPr>
              <a:t>№5 КЕСИПТИК ЛИЦЕЙИ</a:t>
            </a:r>
          </a:p>
        </p:txBody>
      </p:sp>
      <p:sp>
        <p:nvSpPr>
          <p:cNvPr id="103" name="Accent Line"/>
          <p:cNvSpPr/>
          <p:nvPr/>
        </p:nvSpPr>
        <p:spPr>
          <a:xfrm>
            <a:off x="5195682" y="4230000"/>
            <a:ext cx="1800000" cy="27432"/>
          </a:xfrm>
          <a:prstGeom prst="rect">
            <a:avLst/>
          </a:prstGeom>
          <a:solidFill>
            <a:srgbClr val="1CCAF2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104" name="Director Label"/>
          <p:cNvSpPr txBox="1"/>
          <p:nvPr/>
        </p:nvSpPr>
        <p:spPr>
          <a:xfrm>
            <a:off x="502920" y="4400000"/>
            <a:ext cx="11155680" cy="4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600" b="1">
                <a:solidFill>
                  <a:srgbClr val="00AAD2"/>
                </a:solidFill>
                <a:latin typeface="Aptos"/>
              </a:rPr>
              <a:t>ЛИЦЕЙДИН ДИРЕКТОРУ</a:t>
            </a:r>
          </a:p>
        </p:txBody>
      </p:sp>
      <p:sp>
        <p:nvSpPr>
          <p:cNvPr id="105" name="Director Name"/>
          <p:cNvSpPr txBox="1"/>
          <p:nvPr/>
        </p:nvSpPr>
        <p:spPr>
          <a:xfrm>
            <a:off x="502920" y="4850000"/>
            <a:ext cx="11155680" cy="75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3200" b="1">
                <a:solidFill>
                  <a:srgbClr val="192A46"/>
                </a:solidFill>
                <a:latin typeface="Aptos"/>
              </a:rPr>
              <a:t>Ишекеева Элеонора Жумабековна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01" name="Кесиптик лицей №5 логотиби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5395682" y="750000"/>
            <a:ext cx="1400000" cy="1400000"/>
          </a:xfrm>
          <a:prstGeom prst="ellipse">
            <a:avLst/>
          </a:prstGeom>
        </p:spPr>
      </p:pic>
      <p:sp>
        <p:nvSpPr>
          <p:cNvPr id="202" name="Thanks Title"/>
          <p:cNvSpPr txBox="1"/>
          <p:nvPr/>
        </p:nvSpPr>
        <p:spPr>
          <a:xfrm>
            <a:off x="502920" y="2700000"/>
            <a:ext cx="11155680" cy="9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4000" b="1">
                <a:solidFill>
                  <a:srgbClr val="192A46"/>
                </a:solidFill>
                <a:latin typeface="Aptos"/>
              </a:rPr>
              <a:t>Көңүл бурганыңыздарга рахмат!</a:t>
            </a:r>
          </a:p>
        </p:txBody>
      </p:sp>
      <p:sp>
        <p:nvSpPr>
          <p:cNvPr id="203" name="Accent Line"/>
          <p:cNvSpPr/>
          <p:nvPr/>
        </p:nvSpPr>
        <p:spPr>
          <a:xfrm>
            <a:off x="5195682" y="3750000"/>
            <a:ext cx="1800000" cy="27432"/>
          </a:xfrm>
          <a:prstGeom prst="rect">
            <a:avLst/>
          </a:prstGeom>
          <a:solidFill>
            <a:srgbClr val="7E4EDC"/>
          </a:solidFill>
          <a:ln>
            <a:noFill/>
          </a:ln>
        </p:spPr>
        <p:txBody>
          <a:bodyPr rtlCol="0" anchor="ctr"/>
          <a:lstStyle/>
          <a:p>
            <a:pPr algn="ctr"/>
          </a:p>
        </p:txBody>
      </p:sp>
      <p:sp>
        <p:nvSpPr>
          <p:cNvPr id="204" name="School Name"/>
          <p:cNvSpPr txBox="1"/>
          <p:nvPr/>
        </p:nvSpPr>
        <p:spPr>
          <a:xfrm>
            <a:off x="502920" y="3920000"/>
            <a:ext cx="11155680" cy="5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2200" b="1">
                <a:solidFill>
                  <a:srgbClr val="00AAD2"/>
                </a:solidFill>
                <a:latin typeface="Aptos"/>
              </a:rPr>
              <a:t>№5 Кесиптик лицейи</a:t>
            </a:r>
          </a:p>
        </p:txBody>
      </p:sp>
      <p:sp>
        <p:nvSpPr>
          <p:cNvPr id="205" name="Address"/>
          <p:cNvSpPr txBox="1"/>
          <p:nvPr/>
        </p:nvSpPr>
        <p:spPr>
          <a:xfrm>
            <a:off x="502920" y="4420000"/>
            <a:ext cx="11155680" cy="45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sz="1600" b="0">
                <a:solidFill>
                  <a:srgbClr val="5B6C84"/>
                </a:solidFill>
                <a:latin typeface="Aptos"/>
              </a:rPr>
              <a:t>Дареги: Байтик баатыр 122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53035"/>
            <a:ext cx="1088136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02 •</a:t>
            </a:r>
            <a:r>
              <a:rPr b="1">
                <a:solidFill>
                  <a:srgbClr val="00AAD2"/>
                </a:solidFill>
                <a:latin typeface="Aptos"/>
              </a:rPr>
              <a:t> ЭТАПТАР</a:t>
            </a:r>
            <a:endParaRPr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2026 → 2029: киргизүүнүн үч этабы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sz="13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2026–2027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2834639" cy="2399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8-класс: профилге чейинки даярдоо
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Жогорку класстарда кесиптик-колдонмо программаларын апробациялоо
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Мектеп ↔ баштапкы кесиптик билим берүү</a:t>
            </a:r>
            <a:endParaRPr sz="15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60120" y="4892040"/>
            <a:ext cx="1325880" cy="347472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I ЭТАП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8912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498848" y="1956816"/>
            <a:ext cx="73152" cy="326440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0001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2027–2028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00016" y="2487168"/>
            <a:ext cx="2834639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9-класс: профилге чейинки даярдоо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
11-класс: академиялык профиль</a:t>
            </a:r>
            <a:endParaRPr sz="15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500" b="1">
                <a:solidFill>
                  <a:srgbClr val="192A46"/>
                </a:solidFill>
                <a:latin typeface="Aptos"/>
              </a:rPr>
              <a:t>
11-класс: кесиптик-колдонмо профиль</a:t>
            </a:r>
            <a:endParaRPr sz="15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63440" y="4892040"/>
            <a:ext cx="1325880" cy="347472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6344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II ЭТАП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9244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202167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0333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2028–2029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03336" y="2487168"/>
            <a:ext cx="2834639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12-класс: академиялык профиль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
12-класс: кесиптик-колдонмо профиль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366760" y="4892040"/>
            <a:ext cx="1325880" cy="347472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36676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III ЭТАП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03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7152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03 • </a:t>
            </a:r>
            <a:endParaRPr sz="11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Кыргыз билим берүү академиясы: негизги милдеттер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chemeClr val="tx2">
                    <a:lumMod val="75000"/>
                  </a:schemeClr>
                </a:solidFill>
                <a:latin typeface="Aptos"/>
              </a:rPr>
              <a:t>Бул пункт түздөн-түз окуу пландарын жана 8-класс үчүн даярдоо материалдарын камтыйт.</a:t>
            </a:r>
            <a:endParaRPr sz="1600" b="1">
              <a:solidFill>
                <a:schemeClr val="tx2">
                  <a:lumMod val="75000"/>
                </a:schemeClr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171323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138988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92A46"/>
                </a:solidFill>
                <a:latin typeface="Aptos"/>
              </a:rPr>
              <a:t>01 • БАЗИСТИК ОКУУ ПЛАНДАРЫ</a:t>
            </a:r>
            <a:endParaRPr sz="18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950" y="2349500"/>
            <a:ext cx="4800600" cy="13061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192A46"/>
                </a:solidFill>
                <a:latin typeface="Aptos"/>
              </a:rPr>
              <a:t>2026–2027-окуу жылына 8-класстарда профилге чейинки даярдоону камтыган базистик окуу пландарынын долбоорлорун иштеп чыгуу жана министрликке киргизүү.
Мөөнөт: 20-июнь 2026-ж.</a:t>
            </a:r>
            <a:endParaRPr sz="14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170561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138988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2735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92A46"/>
                </a:solidFill>
                <a:latin typeface="Aptos"/>
              </a:rPr>
              <a:t>02 • ПРОГРАММА + МЕТОДИКАЛЫК СУНУШТАР</a:t>
            </a:r>
            <a:endParaRPr sz="18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9070" y="2487295"/>
            <a:ext cx="4800600" cy="9124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0">
                <a:solidFill>
                  <a:srgbClr val="192A46"/>
                </a:solidFill>
                <a:latin typeface="Aptos"/>
              </a:rPr>
              <a:t>8-класстар үчүн профилге чейинки даярдоо программасын жана методикалык сунуштарды иштеп чыгып, бекитүү.
Мөөнөт: 1-август 2026-ж.</a:t>
            </a:r>
            <a:endParaRPr sz="14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85800" y="3749039"/>
            <a:ext cx="10835640" cy="132588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95528" y="3877055"/>
            <a:ext cx="73152" cy="106984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96950" y="3881120"/>
            <a:ext cx="10332720" cy="8731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b="1" i="1">
                <a:solidFill>
                  <a:srgbClr val="192A46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«Окуучу профилди тандаганга чейин ага туура тандоого жардам бере турган программа жана методика даяр бол</a:t>
            </a:r>
            <a:r>
              <a:rPr lang="en-US" b="1" i="1">
                <a:solidFill>
                  <a:srgbClr val="192A46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уусу шарт</a:t>
            </a:r>
            <a:r>
              <a:rPr b="1" i="1">
                <a:solidFill>
                  <a:srgbClr val="192A46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».</a:t>
            </a:r>
            <a:endParaRPr b="1" i="1">
              <a:solidFill>
                <a:srgbClr val="192A46"/>
              </a:solidFill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04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EB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04 • </a:t>
            </a:r>
            <a:endParaRPr sz="11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Педагогдорду даярдоо — системанын өзөгү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 i="1">
                <a:solidFill>
                  <a:srgbClr val="192A46"/>
                </a:solidFill>
                <a:latin typeface="Aptos"/>
              </a:rPr>
              <a:t>Профилдик окутуу мугалимдин жаңы ролун да талап кылат.</a:t>
            </a:r>
            <a:endParaRPr b="1" i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200253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203911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КИМДЕР?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532887"/>
            <a:ext cx="2834639" cy="1137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700" b="1">
                <a:solidFill>
                  <a:srgbClr val="192A46"/>
                </a:solidFill>
                <a:latin typeface="Aptos"/>
              </a:rPr>
              <a:t>Методисттер </a:t>
            </a:r>
            <a:endParaRPr sz="17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700" b="1">
                <a:solidFill>
                  <a:srgbClr val="192A46"/>
                </a:solidFill>
                <a:latin typeface="Aptos"/>
              </a:rPr>
              <a:t>• социалдык педагогдор </a:t>
            </a:r>
            <a:endParaRPr sz="17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700" b="1">
                <a:solidFill>
                  <a:srgbClr val="192A46"/>
                </a:solidFill>
                <a:latin typeface="Aptos"/>
              </a:rPr>
              <a:t>• класс жетекчилер </a:t>
            </a:r>
            <a:endParaRPr sz="1700" b="1">
              <a:solidFill>
                <a:srgbClr val="192A46"/>
              </a:solidFill>
              <a:latin typeface="Aptos"/>
            </a:endParaRPr>
          </a:p>
          <a:p>
            <a:pPr algn="l"/>
            <a:r>
              <a:rPr sz="1700" b="1">
                <a:solidFill>
                  <a:srgbClr val="192A46"/>
                </a:solidFill>
                <a:latin typeface="Aptos"/>
              </a:rPr>
              <a:t>• мугалимдер</a:t>
            </a:r>
            <a:endParaRPr sz="1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389120" y="1874519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498848" y="2002536"/>
            <a:ext cx="73152" cy="326440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00016" y="203911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ЭМНЕ БОЮНЧА?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00016" y="2532887"/>
            <a:ext cx="2834639" cy="1660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700" b="1">
                <a:solidFill>
                  <a:srgbClr val="192A46"/>
                </a:solidFill>
                <a:latin typeface="Aptos"/>
              </a:rPr>
              <a:t>Кесипке багыт берүү </a:t>
            </a:r>
            <a:endParaRPr sz="17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700" b="1">
                <a:solidFill>
                  <a:srgbClr val="192A46"/>
                </a:solidFill>
                <a:latin typeface="Aptos"/>
              </a:rPr>
              <a:t>профилге чейинки даярдоо </a:t>
            </a:r>
            <a:endParaRPr sz="17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700" b="1">
                <a:solidFill>
                  <a:srgbClr val="192A46"/>
                </a:solidFill>
                <a:latin typeface="Aptos"/>
              </a:rPr>
              <a:t>профилдик окутууну пландаштыруу жана уюштуруу</a:t>
            </a:r>
            <a:endParaRPr sz="1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092440" y="1874519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202167" y="200253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03336" y="203911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МӨӨНӨТ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403336" y="2532887"/>
            <a:ext cx="2834639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600" b="1">
                <a:solidFill>
                  <a:srgbClr val="192A46"/>
                </a:solidFill>
                <a:latin typeface="Aptos"/>
              </a:rPr>
              <a:t>Окуу программаларын иштеп чыгуу жана бекитүү: 1-сентябрь 2026-ж.
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sz="1600" b="1">
                <a:solidFill>
                  <a:srgbClr val="192A46"/>
                </a:solidFill>
                <a:latin typeface="Aptos"/>
              </a:rPr>
              <a:t>Ишке ашыруу: 2026–2027-окуу жылынан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5640" y="5532120"/>
            <a:ext cx="10845800" cy="67691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95528" y="5660136"/>
            <a:ext cx="73152" cy="24688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96950" y="5547360"/>
            <a:ext cx="10332720" cy="7747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1400" b="1">
                <a:solidFill>
                  <a:srgbClr val="192A46"/>
                </a:solidFill>
                <a:latin typeface="Aptos"/>
              </a:rPr>
              <a:t>НАТЫЙЖА</a:t>
            </a:r>
            <a:endParaRPr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6696" y="5907025"/>
            <a:ext cx="10332719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7030A0"/>
                </a:solidFill>
                <a:latin typeface="Aptos"/>
              </a:rPr>
              <a:t>Педагог профилди жөн гана «окутпастан», окуучунун траекториясын уюштуруучу болуп калат.</a:t>
            </a:r>
            <a:endParaRPr sz="1400" b="1">
              <a:solidFill>
                <a:srgbClr val="7030A0"/>
              </a:solidFill>
              <a:latin typeface="Apto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05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00AA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60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05 • </a:t>
            </a:r>
            <a:endParaRPr sz="11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377825"/>
            <a:ext cx="10881360" cy="8058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Республикалык илимий-методикалык борбор: кесиптер жана программалар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Кесиптик-колдонмо багыт практикалык мазмун менен бекемделет.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19202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16642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01 • КЕСИПТЕРДИН ТИЗМЕСИ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Кесиптик-колдонмо багыты боюнча кесиптердин тизмесин иштеп чыгуу жана бекитүү.
Мөөнөт: 1-ноябрь 2026-ж.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19202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16642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02 • ПРОГРАММАЛАР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Бекитилген кесиптер боюнча 240 сааттан ашпаган программаларды иштеп чыгуу жана бекитүү.
Мөөнөт: 1-март 2027-ж.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85800" y="4197350"/>
            <a:ext cx="10835640" cy="1234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795528" y="4197096"/>
            <a:ext cx="73152" cy="97840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96696" y="4233672"/>
            <a:ext cx="1033271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192A46"/>
                </a:solidFill>
                <a:latin typeface="Aptos"/>
              </a:rPr>
              <a:t>ЛИЦЕЙ ҮЧҮН СИГНАЛ</a:t>
            </a:r>
            <a:endParaRPr sz="18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96696" y="4727448"/>
            <a:ext cx="10332719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sz="1600" b="1">
                <a:solidFill>
                  <a:srgbClr val="192A46"/>
                </a:solidFill>
                <a:latin typeface="Aptos"/>
              </a:rPr>
              <a:t>Пилоттук окутууда тандалган кесиптердин программасы, өнөктөш уюм жана практикалык база алдын ала дал келтирилиши керек.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06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13A9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06 • ЖОБОНУН ЛОГИКАСЫ</a:t>
            </a:r>
            <a:endParaRPr sz="1100"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Профилге чейинки даярдоо → аң-сезимдүү тандоо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37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Жобо профилди тандоону алдын ала даярдык менен байланыштырат</a:t>
            </a:r>
            <a:r>
              <a:rPr sz="1300" b="0">
                <a:solidFill>
                  <a:srgbClr val="192A46"/>
                </a:solidFill>
                <a:latin typeface="Aptos"/>
              </a:rPr>
              <a:t>.</a:t>
            </a:r>
            <a:endParaRPr sz="13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74519"/>
            <a:ext cx="3246120" cy="33375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2002536"/>
            <a:ext cx="73152" cy="308152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203911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1. КЫЗЫГУУ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950" y="2533015"/>
            <a:ext cx="2743200" cy="177482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Окуучунун кызыгуулары жана жөндөмдөрү аныкталат.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indent="0" algn="l">
              <a:buFont typeface="Wingdings" panose="05000000000000000000" charset="0"/>
              <a:buNone/>
            </a:pP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Ар түрдүү ишмердүүлүк чөйрөлөрү менен таанышуу.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480560" y="1874519"/>
            <a:ext cx="3246120" cy="33375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590288" y="2002536"/>
            <a:ext cx="73152" cy="308152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91456" y="203911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2. ТАЖРЫЙБА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1456" y="2532887"/>
            <a:ext cx="2743200" cy="2061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Кесиптик ишмердүүлүктүн түрлөрү боюнча тажрыйба топтоо.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indent="0" algn="l">
              <a:buFont typeface="Wingdings" panose="05000000000000000000" charset="0"/>
              <a:buNone/>
            </a:pP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Практикалык аракет аркылуу өзүн сынап көрүү</a:t>
            </a:r>
            <a:r>
              <a:rPr sz="1400" b="0">
                <a:solidFill>
                  <a:srgbClr val="192A46"/>
                </a:solidFill>
                <a:latin typeface="Aptos"/>
              </a:rPr>
              <a:t>.</a:t>
            </a:r>
            <a:endParaRPr sz="14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8275320" y="1874519"/>
            <a:ext cx="3246120" cy="333756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385048" y="2002536"/>
            <a:ext cx="73152" cy="308152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86216" y="2039112"/>
            <a:ext cx="2743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3. ТАНДОО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86216" y="2532887"/>
            <a:ext cx="274320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Жогорку класста профилди аң-сезимдүү тандоо.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Кийинки билим берүү жана кесиптик траекторияга даярдык.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07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7152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320040"/>
            <a:ext cx="108813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192A46"/>
                </a:solidFill>
                <a:latin typeface="Aptos"/>
              </a:rPr>
              <a:t>07 • БАГЫТТАР</a:t>
            </a:r>
            <a:endParaRPr sz="1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Профилдик окутуунун эки негизги багыты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b="1">
                <a:solidFill>
                  <a:srgbClr val="192A46"/>
                </a:solidFill>
                <a:latin typeface="Aptos"/>
              </a:rPr>
              <a:t>Жобонун түзүмүндө академиялык жана кесиптик-колдонмо багыттар каралган.</a:t>
            </a:r>
            <a:endParaRPr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92A46"/>
                </a:solidFill>
                <a:latin typeface="Aptos"/>
              </a:rPr>
              <a:t>АКАДЕМИЯЛЫК БАГЫТ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480060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Профилдик предметтерди тереңдетүү
• Ички профилдик адистештирүү
• Долбоордук жана изилдөөчүлүк иш
• Практикалык көндүмдөр
• Базалык компонент + профилдик компонент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217920" y="1828800"/>
            <a:ext cx="530352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327648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28816" y="1993392"/>
            <a:ext cx="4800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100" b="1">
                <a:solidFill>
                  <a:srgbClr val="192A46"/>
                </a:solidFill>
                <a:latin typeface="Aptos"/>
              </a:rPr>
              <a:t>КЕСИПТИК-КОЛДОНМО БАГЫТ</a:t>
            </a:r>
            <a:endParaRPr sz="21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8816" y="2487168"/>
            <a:ext cx="480060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>
                <a:solidFill>
                  <a:srgbClr val="192A46"/>
                </a:solidFill>
                <a:latin typeface="Aptos"/>
              </a:rPr>
              <a:t>• Кесиптик практикага жакын мазмун
• Баштапкы, орто, жогорку жана кошумча билим берүү уюмдары менен өнөктөштүк
• Ишканаларды тартуу мүмкүнчүлүгү
• Программанын көлөмүнө жараша сертификат маселеси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08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EB91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9F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001" name="Background Watermark" descr="Кесиптик тематикадагы билинер-билинбес фон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750040" y="365760"/>
            <a:ext cx="22860" cy="6126480"/>
          </a:xfrm>
          <a:prstGeom prst="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50292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" y="6355080"/>
            <a:ext cx="11155680" cy="13716"/>
          </a:xfrm>
          <a:prstGeom prst="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153035"/>
            <a:ext cx="10881360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0AAD2"/>
                </a:solidFill>
                <a:latin typeface="Aptos"/>
              </a:rPr>
              <a:t>08 •</a:t>
            </a:r>
            <a:r>
              <a:rPr b="1">
                <a:solidFill>
                  <a:srgbClr val="00AAD2"/>
                </a:solidFill>
                <a:latin typeface="Aptos"/>
              </a:rPr>
              <a:t> ТАРМАКТЫК УЮШТУРУУ</a:t>
            </a:r>
            <a:endParaRPr b="1">
              <a:solidFill>
                <a:srgbClr val="00AAD2"/>
              </a:solidFill>
              <a:latin typeface="Apto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" y="658368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700" b="1">
                <a:solidFill>
                  <a:srgbClr val="192A46"/>
                </a:solidFill>
                <a:latin typeface="Aptos"/>
              </a:rPr>
              <a:t>Кесиптик-колдонмо багытты тармактык уюштуруу</a:t>
            </a:r>
            <a:endParaRPr sz="27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8368" y="1298448"/>
            <a:ext cx="10607040" cy="291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92A46"/>
                </a:solidFill>
                <a:latin typeface="Aptos"/>
              </a:rPr>
              <a:t>Жобонун 29–31-пункттары: кесиптик лицейлер менен иштин негизги тартиби.</a:t>
            </a:r>
            <a:endParaRPr sz="1300" b="0">
              <a:solidFill>
                <a:srgbClr val="192A46"/>
              </a:solidFill>
              <a:latin typeface="Aptos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8580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95528" y="1956816"/>
            <a:ext cx="73152" cy="3264408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669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ТИЗМЕ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696" y="2487168"/>
            <a:ext cx="2834639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400" b="1">
                <a:solidFill>
                  <a:srgbClr val="192A46"/>
                </a:solidFill>
                <a:latin typeface="Aptos"/>
              </a:rPr>
              <a:t>Окутуу бекитилген кесиптер тизмесине жана мамлекеттик стандартка ылайык</a:t>
            </a:r>
            <a:endParaRPr sz="1400" b="1">
              <a:solidFill>
                <a:srgbClr val="192A46"/>
              </a:solidFill>
              <a:latin typeface="Aptos"/>
            </a:endParaRPr>
          </a:p>
          <a:p>
            <a:pPr indent="0" algn="l">
              <a:buFont typeface="Wingdings" panose="05000000000000000000" charset="0"/>
              <a:buNone/>
            </a:pPr>
            <a:endParaRPr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400" b="1">
                <a:solidFill>
                  <a:srgbClr val="192A46"/>
                </a:solidFill>
                <a:latin typeface="Aptos"/>
              </a:rPr>
              <a:t>Жумушчу кесиптерди ыйгарым укуктуу мамлекеттик орган бекитет</a:t>
            </a:r>
            <a:endParaRPr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960120" y="4892040"/>
            <a:ext cx="1325880" cy="347472"/>
          </a:xfrm>
          <a:prstGeom prst="roundRect">
            <a:avLst/>
          </a:prstGeom>
          <a:solidFill>
            <a:srgbClr val="1CCAF2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6012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29-ПУНКТ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38912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498848" y="1956816"/>
            <a:ext cx="73152" cy="3264408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0001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ПРОГРАММАЛАР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00016" y="2487168"/>
            <a:ext cx="2834639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400" b="1">
                <a:solidFill>
                  <a:srgbClr val="192A46"/>
                </a:solidFill>
                <a:latin typeface="Aptos"/>
              </a:rPr>
              <a:t>Окуу пландары жана 240 сааттан кем эмес программалар</a:t>
            </a:r>
            <a:endParaRPr sz="1400" b="1">
              <a:solidFill>
                <a:srgbClr val="192A46"/>
              </a:solidFill>
              <a:latin typeface="Aptos"/>
            </a:endParaRPr>
          </a:p>
          <a:p>
            <a:pPr indent="0" algn="l">
              <a:buFont typeface="Wingdings" panose="05000000000000000000" charset="0"/>
              <a:buNone/>
            </a:pPr>
            <a:endParaRPr sz="14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400" b="1">
                <a:solidFill>
                  <a:srgbClr val="192A46"/>
                </a:solidFill>
                <a:latin typeface="Aptos"/>
              </a:rPr>
              <a:t>РИМБ тарабынан иштелип чыгат жана бекитилет</a:t>
            </a:r>
            <a:endParaRPr sz="14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663440" y="4892040"/>
            <a:ext cx="1325880" cy="347472"/>
          </a:xfrm>
          <a:prstGeom prst="roundRect">
            <a:avLst/>
          </a:prstGeom>
          <a:solidFill>
            <a:srgbClr val="1CBEA5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66344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30-ПУНКТ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092440" y="1828800"/>
            <a:ext cx="3337560" cy="352044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00AA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202167" y="1956816"/>
            <a:ext cx="73152" cy="3264408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03336" y="1993392"/>
            <a:ext cx="2834639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1">
                <a:solidFill>
                  <a:srgbClr val="192A46"/>
                </a:solidFill>
                <a:latin typeface="Aptos"/>
              </a:rPr>
              <a:t>ОКУТУУ ГРАФИГИ</a:t>
            </a:r>
            <a:endParaRPr sz="1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03336" y="2487168"/>
            <a:ext cx="2834639" cy="13220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Графикти кесиптик лицейлер макулдашат</a:t>
            </a:r>
            <a:endParaRPr sz="1600" b="1">
              <a:solidFill>
                <a:srgbClr val="192A46"/>
              </a:solidFill>
              <a:latin typeface="Aptos"/>
            </a:endParaRPr>
          </a:p>
          <a:p>
            <a:pPr indent="0" algn="l">
              <a:buFont typeface="Wingdings" panose="05000000000000000000" charset="0"/>
              <a:buNone/>
            </a:pPr>
            <a:endParaRPr sz="1600" b="1">
              <a:solidFill>
                <a:srgbClr val="192A46"/>
              </a:solidFill>
              <a:latin typeface="Aptos"/>
            </a:endParaRPr>
          </a:p>
          <a:p>
            <a:pPr marL="285750" indent="-285750" algn="l">
              <a:buFont typeface="Wingdings" panose="05000000000000000000" charset="0"/>
              <a:buChar char="ü"/>
            </a:pPr>
            <a:r>
              <a:rPr sz="1600" b="1">
                <a:solidFill>
                  <a:srgbClr val="192A46"/>
                </a:solidFill>
                <a:latin typeface="Aptos"/>
              </a:rPr>
              <a:t>Күндүзгү сабак же ишканада практика</a:t>
            </a:r>
            <a:endParaRPr sz="16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8366760" y="4892040"/>
            <a:ext cx="1325880" cy="347472"/>
          </a:xfrm>
          <a:prstGeom prst="roundRect">
            <a:avLst/>
          </a:prstGeom>
          <a:solidFill>
            <a:srgbClr val="7E4EDC"/>
          </a:solidFill>
          <a:ln>
            <a:solid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366760" y="4919472"/>
            <a:ext cx="13258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192A46"/>
                </a:solidFill>
                <a:latin typeface="Aptos"/>
              </a:rPr>
              <a:t>31-ПУНКТ</a:t>
            </a:r>
            <a:endParaRPr sz="10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0080" y="6473952"/>
            <a:ext cx="45720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>
                <a:solidFill>
                  <a:srgbClr val="5B6C84"/>
                </a:solidFill>
                <a:latin typeface="Aptos"/>
              </a:rPr>
              <a:t>Профилдик окутуу • №894/1 • 23.06.2026</a:t>
            </a:r>
            <a:endParaRPr sz="800" b="0">
              <a:solidFill>
                <a:srgbClr val="5B6C84"/>
              </a:solidFill>
              <a:latin typeface="Apto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972800" y="6473952"/>
            <a:ext cx="45720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1">
                <a:solidFill>
                  <a:srgbClr val="192A46"/>
                </a:solidFill>
                <a:latin typeface="Aptos"/>
              </a:rPr>
              <a:t>09</a:t>
            </a:r>
            <a:endParaRPr sz="900" b="1">
              <a:solidFill>
                <a:srgbClr val="192A46"/>
              </a:solidFill>
              <a:latin typeface="Apto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3657508" cy="41148"/>
          </a:xfrm>
          <a:prstGeom prst="rect">
            <a:avLst/>
          </a:prstGeom>
          <a:solidFill>
            <a:srgbClr val="00AAD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10069</Words>
  <Application>WPS Presentation</Application>
  <PresentationFormat>On-screen Show (4:3)</PresentationFormat>
  <Paragraphs>518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Arial</vt:lpstr>
      <vt:lpstr>SimSun</vt:lpstr>
      <vt:lpstr>Wingdings</vt:lpstr>
      <vt:lpstr>Arial</vt:lpstr>
      <vt:lpstr>Aptos</vt:lpstr>
      <vt:lpstr>Segoe UI</vt:lpstr>
      <vt:lpstr>Constantia</vt:lpstr>
      <vt:lpstr>Wingdings</vt:lpstr>
      <vt:lpstr>Times New Roman</vt:lpstr>
      <vt:lpstr>Microsoft YaHei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Усупова Гульзу</cp:lastModifiedBy>
  <cp:revision>11</cp:revision>
  <dcterms:created xsi:type="dcterms:W3CDTF">2013-01-27T09:14:00Z</dcterms:created>
  <dcterms:modified xsi:type="dcterms:W3CDTF">2026-08-20T05:31:00Z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65EFBFBEE2C244729C008AC273699263_13</vt:lpwstr>
  </property>
</Properties>
</file>