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9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6" r:id="rId3"/>
    <p:sldId id="290" r:id="rId4"/>
    <p:sldId id="295" r:id="rId5"/>
    <p:sldId id="291" r:id="rId6"/>
    <p:sldId id="309" r:id="rId7"/>
    <p:sldId id="289" r:id="rId8"/>
    <p:sldId id="293" r:id="rId9"/>
    <p:sldId id="296" r:id="rId10"/>
    <p:sldId id="297" r:id="rId11"/>
    <p:sldId id="298" r:id="rId12"/>
    <p:sldId id="299" r:id="rId13"/>
    <p:sldId id="303" r:id="rId14"/>
    <p:sldId id="305" r:id="rId15"/>
    <p:sldId id="306" r:id="rId16"/>
    <p:sldId id="307" r:id="rId17"/>
    <p:sldId id="300" r:id="rId18"/>
    <p:sldId id="310" r:id="rId19"/>
    <p:sldId id="308" r:id="rId20"/>
    <p:sldId id="274" r:id="rId21"/>
  </p:sldIdLst>
  <p:sldSz cx="9144000" cy="5143500" type="screen16x9"/>
  <p:notesSz cx="6735763" cy="9866313"/>
  <p:embeddedFontLst>
    <p:embeddedFont>
      <p:font typeface="Wingdings 3" pitchFamily="18" charset="2"/>
      <p:regular r:id="rId24"/>
    </p:embeddedFont>
    <p:embeddedFont>
      <p:font typeface="Century Gothic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DBF5"/>
    <a:srgbClr val="1ACCF6"/>
    <a:srgbClr val="1AE1F6"/>
    <a:srgbClr val="27B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FFC0D1D-F0A6-4E69-9147-A68EE5C72398}">
  <a:tblStyle styleId="{DFFC0D1D-F0A6-4E69-9147-A68EE5C723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133" autoAdjust="0"/>
  </p:normalViewPr>
  <p:slideViewPr>
    <p:cSldViewPr snapToGrid="0">
      <p:cViewPr>
        <p:scale>
          <a:sx n="77" d="100"/>
          <a:sy n="77" d="100"/>
        </p:scale>
        <p:origin x="-485" y="-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382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120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2335D-116F-40D1-A903-33550DA0396E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EA2BD-E7EE-4BF1-B373-13213C504A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290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8600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86384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5258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8660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917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6614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5701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4367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4448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8566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4773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07473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439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6977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0529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0941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4778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1300" y="798513"/>
            <a:ext cx="7097713" cy="3992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61571" y="5056701"/>
            <a:ext cx="5292563" cy="4790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8772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0317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0917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965474a9_3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965474a9_3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114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4D62-59E0-4628-944B-FF8DFE70C696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14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E69A-F9A1-4A47-A2C3-40E45C8E39A2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24516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6885-D8EC-4B48-8A1D-C9E6B02669CD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84087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30B5-E5F2-43E6-A2A6-E753ED61D8B8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6631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0128-D67A-4CC2-810F-A3903E1C38A2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487389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1C980-A44E-437D-9FC0-E27FCF77D554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042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BFB3-BB96-46B5-AC26-AB674C1DC4FD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338891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C3BC-2B7A-4D83-8837-3F9EB4D7BF8B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514360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716F-9345-41CF-907B-895E74D829F7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039353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2312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632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54F1-5A9E-4CA3-93D6-79A248DB6A1C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20979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DB9A5-A819-4A25-85FA-B760DBAC8BAD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7528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BDFCF-6455-4903-8F73-284FE8BAF196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18634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4844-5C81-42F0-91DE-7CB840B219D5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11052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9358-921E-42E3-82D4-3AFEFF823E22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21197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EBBF-0133-4540-A61B-7BE6B72D3E0D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549783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924-A205-4AAC-9E1A-8025AD7B0924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61205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5177-3A48-4F91-B8EF-F65AA423F371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6033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E1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DCFAEA9-8E7A-4AA4-BFFA-227130DCE987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764071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9" r:id="rId19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ends.rbc.ru/trends/education/5f6399a69a79471ec02bfe4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4605451" y="1295866"/>
            <a:ext cx="4301583" cy="1714500"/>
          </a:xfrm>
          <a:prstGeom prst="rect">
            <a:avLst/>
          </a:prstGeom>
          <a:solidFill>
            <a:srgbClr val="1BDBF5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20000"/>
              </a:lnSpc>
              <a:spcBef>
                <a:spcPts val="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STEM </a:t>
            </a:r>
            <a:r>
              <a:rPr lang="ky-KG" sz="2800" b="1" dirty="0">
                <a:latin typeface="Arial" panose="020B0604020202020204" pitchFamily="34" charset="0"/>
                <a:cs typeface="Arial" panose="020B0604020202020204" pitchFamily="34" charset="0"/>
              </a:rPr>
              <a:t>БИЛИМ БЕРҮҮ </a:t>
            </a:r>
            <a:br>
              <a:rPr lang="ky-KG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y-KG" sz="2800" b="1" dirty="0">
                <a:latin typeface="Arial" panose="020B0604020202020204" pitchFamily="34" charset="0"/>
                <a:cs typeface="Arial" panose="020B0604020202020204" pitchFamily="34" charset="0"/>
              </a:rPr>
              <a:t>ЖАНА </a:t>
            </a:r>
            <a:r>
              <a:rPr lang="ky-KG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y-KG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y-KG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АНЫН </a:t>
            </a:r>
            <a:r>
              <a:rPr lang="ky-KG" sz="2800" b="1" dirty="0">
                <a:latin typeface="Arial" panose="020B0604020202020204" pitchFamily="34" charset="0"/>
                <a:cs typeface="Arial" panose="020B0604020202020204" pitchFamily="34" charset="0"/>
              </a:rPr>
              <a:t>КЕЛЕЧЕГИ</a:t>
            </a:r>
            <a:endParaRPr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4605452" y="3667743"/>
            <a:ext cx="4301583" cy="7718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Токтомаметов Алмазбек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Бишкек, 2024</a:t>
            </a:r>
            <a:endParaRPr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Girls and stem education on board illustrat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51321">
            <a:off x="581891" y="1235033"/>
            <a:ext cx="3691054" cy="28008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526244"/>
            <a:ext cx="7555230" cy="51081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ky-KG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Ченемдик документтер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12596" y="1115123"/>
            <a:ext cx="8413862" cy="351783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ky-KG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...П</a:t>
            </a:r>
            <a:r>
              <a:rPr lang="ru-RU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рограмма</a:t>
            </a:r>
            <a:r>
              <a:rPr lang="ky-KG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боюнча аракеттенүү планы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ky-KG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Милдеттер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y-KG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Мектеп билим берүүсүнүн сапатын баалоо системасын түзүү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ky-KG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Индикатордун аталышы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Класстын деңгээлинде окуучулардын </a:t>
            </a:r>
            <a:r>
              <a:rPr lang="ky-KG" sz="18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математикалык, табигый-илимий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(STEM-предметтер боюнча), текстти окуу жана түшүнүү сабаттуулугунун калыптангандыгын текшерүү үчүн </a:t>
            </a:r>
            <a:r>
              <a:rPr lang="ky-KG" sz="1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контролдук-өлчөөчү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материалдардын болуусу</a:t>
            </a:r>
            <a:endParaRPr lang="ru-RU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Мугалимдер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үчүн усулдук сунуштардын болушу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ky-KG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Индикаторлор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Тесттик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тапшырмалардын базасын иштеп чыгуу: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–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6-класс, 2022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7-класс, 2023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8-класс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33415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458640"/>
            <a:ext cx="7555230" cy="51081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ky-KG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Ченемдик документтер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12596" y="969459"/>
            <a:ext cx="8413862" cy="3953061"/>
          </a:xfrm>
        </p:spPr>
        <p:txBody>
          <a:bodyPr anchor="t">
            <a:noAutofit/>
          </a:bodyPr>
          <a:lstStyle/>
          <a:p>
            <a:pPr marL="0" indent="0">
              <a:spcAft>
                <a:spcPts val="200"/>
              </a:spcAft>
              <a:buNone/>
            </a:pPr>
            <a:r>
              <a:rPr lang="ky-KG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...П</a:t>
            </a:r>
            <a:r>
              <a:rPr lang="ru-RU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рограмма</a:t>
            </a:r>
            <a:r>
              <a:rPr lang="ky-KG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боюнча аракеттенүү планы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200"/>
              </a:spcAft>
              <a:buNone/>
            </a:pPr>
            <a:r>
              <a:rPr lang="ky-KG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Милдеттер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y-KG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Жалпы билим берүүчү уюмдардын </a:t>
            </a:r>
            <a:r>
              <a:rPr lang="ky-KG" sz="1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мугалимдеринин квалификациясын жогорулатуу</a:t>
            </a:r>
            <a:endParaRPr lang="ru-RU" sz="18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200"/>
              </a:spcAft>
              <a:buNone/>
            </a:pPr>
            <a:r>
              <a:rPr lang="ky-KG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Индикатордун аталышы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STEM-предметтерди кошо алганда, табигый-илимий циклдагы предметтерди окутуунун методологиясы (орто мектептин мугалимдери), түзөтүп окуу жана түшүнүү (башталгыч класстардын мугалимдери) боюнча иштелип чыккан программалар боюнча, анын ичинде электрондук форматта да окуган педагогдордун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саны</a:t>
            </a:r>
          </a:p>
          <a:p>
            <a:pPr marL="0" indent="0">
              <a:spcAft>
                <a:spcPts val="200"/>
              </a:spcAft>
              <a:buNone/>
            </a:pPr>
            <a:r>
              <a:rPr lang="ky-KG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57188" indent="0">
              <a:spcAft>
                <a:spcPts val="200"/>
              </a:spcAft>
              <a:buNone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– программаларды иштеп чыгуу жана апрробациялоо</a:t>
            </a:r>
          </a:p>
          <a:p>
            <a:pPr marL="357188" indent="0">
              <a:spcAft>
                <a:spcPts val="200"/>
              </a:spcAft>
              <a:buNone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– 4 000</a:t>
            </a:r>
          </a:p>
          <a:p>
            <a:pPr marL="357188" indent="0">
              <a:spcAft>
                <a:spcPts val="200"/>
              </a:spcAft>
              <a:buNone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– 5 000 мугалимди окутуу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4376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425883"/>
            <a:ext cx="7555230" cy="51081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ky-KG" sz="2200" b="1" dirty="0">
                <a:latin typeface="Arial" panose="020B0604020202020204" pitchFamily="34" charset="0"/>
                <a:cs typeface="Arial" panose="020B0604020202020204" pitchFamily="34" charset="0"/>
              </a:rPr>
              <a:t>Кандай иштер аткарылууда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46771" y="1148576"/>
            <a:ext cx="7950820" cy="3646448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ct val="100000"/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билим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берүү багытында Республикалык институт, «Р.Отунбаеванын демилгелери» эл аралык фонду, АУЦАнын Инновациялык колледжи биргелешип ЮНИСЕФ уюмунун колдоосу менен иш алып барууда</a:t>
            </a:r>
          </a:p>
          <a:p>
            <a:pPr marL="457200" indent="-4572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Инновациялык колледж 2021-жылы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билим берүү багытындагы </a:t>
            </a:r>
            <a:r>
              <a:rPr lang="ky-KG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предмет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(физика, химия, биология, математика, информатика) боюнча жаңы </a:t>
            </a:r>
            <a:r>
              <a:rPr lang="ky-KG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модулдарды иштеп чыкты</a:t>
            </a:r>
          </a:p>
          <a:p>
            <a:pPr marL="457200" indent="-45720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Жаңы модулдар 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Бишкек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шаарындагы, Чүй, Ош облустарындагы 20 мектепте </a:t>
            </a:r>
            <a:r>
              <a:rPr lang="ky-KG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пилоттон өткөрүлдү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165782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425883"/>
            <a:ext cx="7555230" cy="51081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ky-KG" sz="2200" b="1" dirty="0">
                <a:latin typeface="Arial" panose="020B0604020202020204" pitchFamily="34" charset="0"/>
                <a:cs typeface="Arial" panose="020B0604020202020204" pitchFamily="34" charset="0"/>
              </a:rPr>
              <a:t>Кандай иштер аткарылууда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70886" y="936702"/>
            <a:ext cx="8038724" cy="3858322"/>
          </a:xfrm>
        </p:spPr>
        <p:txBody>
          <a:bodyPr anchor="t">
            <a:noAutofit/>
          </a:bodyPr>
          <a:lstStyle/>
          <a:p>
            <a:pPr marL="0" indent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ky-KG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Республикалык 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институттун окутуучулары жаңы модулдар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менен 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окутулуп, </a:t>
            </a:r>
            <a:r>
              <a:rPr lang="ky-KG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предмет боюнча модулдар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квалификацияны 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жогорулатуу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модулдарына 	жуурулуштурулду 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(интеграцияланды)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ky-KG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2021-жылдын ноябрында жаңы модулдар боюнча тренинг 	облустук 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билим берүү институттарынын/усулдук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борборлордун 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адистери үчүн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өткөрүлдү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ky-KG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ct val="90000"/>
              <a:buNone/>
            </a:pPr>
            <a:r>
              <a:rPr lang="ky-KG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Учурда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билим берүү багытындагы 5 предмет (физика, 	химия, 	биология, математика, информатика) боюнча 	модулдар 	жана 	методикалык колдонмо кайрадан да 	жакшыртылып иштелди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287187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877512" y="425883"/>
            <a:ext cx="7555230" cy="51081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ky-KG" sz="2200" b="1" dirty="0">
                <a:latin typeface="Arial" panose="020B0604020202020204" pitchFamily="34" charset="0"/>
                <a:cs typeface="Arial" panose="020B0604020202020204" pitchFamily="34" charset="0"/>
              </a:rPr>
              <a:t>Кандай иштер аткарылууда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05642" y="936702"/>
            <a:ext cx="8098971" cy="3906518"/>
          </a:xfrm>
        </p:spPr>
        <p:txBody>
          <a:bodyPr anchor="t">
            <a:noAutofit/>
          </a:bodyPr>
          <a:lstStyle/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Бишкек шаарындагы №22 бала бакчада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ky-KG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борбор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ачылды,</a:t>
            </a:r>
          </a:p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Анын базасында бала бакчанын педагогдору окутула баштады</a:t>
            </a:r>
          </a:p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ky-KG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чейинки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билим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берүүнүн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заманбап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практикасы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реалдуулук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перспективалар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аттуу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илимий-практикалык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конференция 2024-жылдын 5-апрелинде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Бишкекте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өттү</a:t>
            </a:r>
            <a:endParaRPr lang="ky-KG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«Алтын түйүн» республикалык балдар инженердик-техникалык 	академиясы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багытында иштерди аткарууда, аймактарда 	филиалдары ачылды</a:t>
            </a:r>
          </a:p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2016-жылдан бери робототехника боюнча республикалык 	олимпиадалар өтүүдө, жеңүүчүлөр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WRO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дүйнөлүк 	олимпиадасына катышууга мүмкүнчүлүк алышууда</a:t>
            </a:r>
            <a:endParaRPr lang="ky-KG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137301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791737" y="486998"/>
            <a:ext cx="7665717" cy="51081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STEM’</a:t>
            </a:r>
            <a:r>
              <a:rPr lang="ky-KG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 окутуу жана жайылтуу жолдору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76895" y="1116281"/>
            <a:ext cx="7530404" cy="3701046"/>
          </a:xfrm>
        </p:spPr>
        <p:txBody>
          <a:bodyPr anchor="t">
            <a:noAutofit/>
          </a:bodyPr>
          <a:lstStyle/>
          <a:p>
            <a:pPr marL="0" indent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Базистик окуу планга өзгөртүүлөрдү киргизүү</a:t>
            </a:r>
          </a:p>
          <a:p>
            <a:pPr marL="342900" lvl="1" indent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 Мамлекеттик компонент</a:t>
            </a:r>
          </a:p>
          <a:p>
            <a:pPr marL="342900" lvl="1" indent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Мектептик компонент</a:t>
            </a:r>
          </a:p>
          <a:p>
            <a:pPr marL="342900" lvl="1" indent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 Тандоо предметтери</a:t>
            </a:r>
          </a:p>
          <a:p>
            <a:pPr marL="0" indent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Кружоктор, тарбиялык сааттар</a:t>
            </a:r>
          </a:p>
          <a:p>
            <a:pPr marL="0" indent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Ата-энелер чогулуштары</a:t>
            </a:r>
          </a:p>
          <a:p>
            <a:pPr marL="0" indent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ЖМК аркылуу жана маалымат кампаниялары</a:t>
            </a:r>
          </a:p>
          <a:p>
            <a:pPr marL="0" indent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SzPct val="90000"/>
              <a:buNone/>
            </a:pPr>
            <a:r>
              <a:rPr lang="ky-KG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12 жылдык билим берүүгө өтүү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196911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603494"/>
            <a:ext cx="7555230" cy="51081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ky-KG" sz="2200" b="1" dirty="0">
                <a:latin typeface="Arial" panose="020B0604020202020204" pitchFamily="34" charset="0"/>
                <a:cs typeface="Arial" panose="020B0604020202020204" pitchFamily="34" charset="0"/>
              </a:rPr>
              <a:t>Квалификацияны жогорулатуу курстары</a:t>
            </a:r>
            <a:endParaRPr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80010" y="1341912"/>
            <a:ext cx="8446448" cy="3196634"/>
          </a:xfrm>
        </p:spPr>
        <p:txBody>
          <a:bodyPr anchor="t"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AutoNum type="arabicPeriod"/>
            </a:pPr>
            <a:r>
              <a:rPr lang="ky-KG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Жаңыланган модулдар менен окутуу (48 саат)</a:t>
            </a:r>
          </a:p>
          <a:p>
            <a:pPr marL="457200" indent="-4572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AutoNum type="arabicPeriod"/>
            </a:pPr>
            <a:r>
              <a:rPr lang="ky-KG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Проблемалуу-тематикалык курстар (48 саат, 72 </a:t>
            </a:r>
            <a:r>
              <a:rPr lang="ky-KG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саат)</a:t>
            </a:r>
            <a:endParaRPr lang="ky-KG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AutoNum type="arabicPeriod"/>
            </a:pPr>
            <a:r>
              <a:rPr lang="ky-KG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Курстардын предметтик эмес бөлүгү</a:t>
            </a:r>
          </a:p>
          <a:p>
            <a:pPr marL="457200" indent="-4572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AutoNum type="arabicPeriod"/>
            </a:pPr>
            <a:r>
              <a:rPr lang="ky-KG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Угуучулардын тандоосу боюнча модуль (6-8 саат)</a:t>
            </a:r>
          </a:p>
          <a:p>
            <a:pPr marL="457200" indent="-45720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SzPct val="90000"/>
              <a:buAutoNum type="arabicPeriod"/>
            </a:pPr>
            <a:r>
              <a:rPr lang="ky-KG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Электрондук курстар, онлайн, офлайн жана аралаш форматтагы курстар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16384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458404"/>
            <a:ext cx="7555230" cy="51081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ky-KG" sz="2200" b="1" dirty="0">
                <a:latin typeface="Arial" panose="020B0604020202020204" pitchFamily="34" charset="0"/>
                <a:cs typeface="Arial" panose="020B0604020202020204" pitchFamily="34" charset="0"/>
              </a:rPr>
              <a:t>Кандай иштер аткарылышы зарыл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39387" y="1068780"/>
            <a:ext cx="8387072" cy="3564179"/>
          </a:xfrm>
        </p:spPr>
        <p:txBody>
          <a:bodyPr anchor="t">
            <a:noAutofit/>
          </a:bodyPr>
          <a:lstStyle/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r>
              <a:rPr lang="ky-KG" sz="2200" dirty="0">
                <a:latin typeface="Arial" panose="020B0604020202020204" pitchFamily="34" charset="0"/>
                <a:cs typeface="Arial" panose="020B0604020202020204" pitchFamily="34" charset="0"/>
              </a:rPr>
              <a:t>STEM билим берүү багытында атайын платформаны иштетүү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r>
              <a:rPr lang="ky-KG" sz="2200" dirty="0">
                <a:latin typeface="Arial" panose="020B0604020202020204" pitchFamily="34" charset="0"/>
                <a:cs typeface="Arial" panose="020B0604020202020204" pitchFamily="34" charset="0"/>
              </a:rPr>
              <a:t>Лабораториялар (виртуалдык, реалдуу) менен камсыздоо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ky-KG" sz="2200" dirty="0">
                <a:latin typeface="Arial" panose="020B0604020202020204" pitchFamily="34" charset="0"/>
                <a:cs typeface="Arial" panose="020B0604020202020204" pitchFamily="34" charset="0"/>
              </a:rPr>
              <a:t> билим берүү менен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PISA</a:t>
            </a:r>
            <a:r>
              <a:rPr lang="ky-KG" sz="2200" dirty="0">
                <a:latin typeface="Arial" panose="020B0604020202020204" pitchFamily="34" charset="0"/>
                <a:cs typeface="Arial" panose="020B0604020202020204" pitchFamily="34" charset="0"/>
              </a:rPr>
              <a:t>нын байланышына көңүл буруу, функционалдык сабаттуулукту киргизүү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r>
              <a:rPr lang="ky-KG" sz="2200" dirty="0">
                <a:latin typeface="Arial" panose="020B0604020202020204" pitchFamily="34" charset="0"/>
                <a:cs typeface="Arial" panose="020B0604020202020204" pitchFamily="34" charset="0"/>
              </a:rPr>
              <a:t>Келечекте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ky-KG" sz="2200" dirty="0">
                <a:latin typeface="Arial" panose="020B0604020202020204" pitchFamily="34" charset="0"/>
                <a:cs typeface="Arial" panose="020B0604020202020204" pitchFamily="34" charset="0"/>
              </a:rPr>
              <a:t> предметтерди англис тилинде окутууну колго алуу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r>
              <a:rPr lang="ky-KG" sz="2200" dirty="0">
                <a:latin typeface="Arial" panose="020B0604020202020204" pitchFamily="34" charset="0"/>
                <a:cs typeface="Arial" panose="020B0604020202020204" pitchFamily="34" charset="0"/>
              </a:rPr>
              <a:t>Жасалма интеллекттин мүмкүнчүлүктөрүн пайдалануу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XXI </a:t>
            </a:r>
            <a:r>
              <a:rPr lang="ky-KG" sz="2200" dirty="0">
                <a:latin typeface="Arial" panose="020B0604020202020204" pitchFamily="34" charset="0"/>
                <a:cs typeface="Arial" panose="020B0604020202020204" pitchFamily="34" charset="0"/>
              </a:rPr>
              <a:t>кылымдын көндүмдөрүн </a:t>
            </a:r>
            <a:r>
              <a:rPr lang="ky-KG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киргизүү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368463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458404"/>
            <a:ext cx="7555230" cy="51081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ky-KG" sz="2200" b="1" dirty="0">
                <a:latin typeface="Arial" panose="020B0604020202020204" pitchFamily="34" charset="0"/>
                <a:cs typeface="Arial" panose="020B0604020202020204" pitchFamily="34" charset="0"/>
              </a:rPr>
              <a:t>Кандай иштер аткарылышы зарыл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39387" y="1068780"/>
            <a:ext cx="8387072" cy="3564179"/>
          </a:xfrm>
        </p:spPr>
        <p:txBody>
          <a:bodyPr anchor="t">
            <a:no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ky-KG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	  </a:t>
            </a:r>
            <a:r>
              <a:rPr lang="ky-K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Окуп </a:t>
            </a:r>
            <a:r>
              <a:rPr lang="ky-KG" sz="2400" dirty="0">
                <a:latin typeface="Arial" panose="020B0604020202020204" pitchFamily="34" charset="0"/>
                <a:cs typeface="Arial" panose="020B0604020202020204" pitchFamily="34" charset="0"/>
              </a:rPr>
              <a:t>кетүүгө үйрөнүүнү алга жылдыруу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ky-KG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ky-K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Өзүн </a:t>
            </a:r>
            <a:r>
              <a:rPr lang="ky-KG" sz="2400" dirty="0">
                <a:latin typeface="Arial" panose="020B0604020202020204" pitchFamily="34" charset="0"/>
                <a:cs typeface="Arial" panose="020B0604020202020204" pitchFamily="34" charset="0"/>
              </a:rPr>
              <a:t>таанууга </a:t>
            </a:r>
            <a:r>
              <a:rPr lang="ky-K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басым жасоо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ky-KG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ky-K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Келечектин </a:t>
            </a:r>
            <a:r>
              <a:rPr lang="ky-KG" sz="2400" dirty="0">
                <a:latin typeface="Arial" panose="020B0604020202020204" pitchFamily="34" charset="0"/>
                <a:cs typeface="Arial" panose="020B0604020202020204" pitchFamily="34" charset="0"/>
              </a:rPr>
              <a:t>кесиптерин эске алуу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lvl="0" indent="-534988">
              <a:spcAft>
                <a:spcPts val="0"/>
              </a:spcAft>
              <a:buNone/>
            </a:pPr>
            <a:r>
              <a:rPr lang="ky-KG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r>
              <a:rPr lang="ky-K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Педагогдун кесиптик </a:t>
            </a:r>
            <a:r>
              <a:rPr lang="ky-KG" sz="2400" dirty="0">
                <a:latin typeface="Arial" panose="020B0604020202020204" pitchFamily="34" charset="0"/>
                <a:cs typeface="Arial" panose="020B0604020202020204" pitchFamily="34" charset="0"/>
              </a:rPr>
              <a:t>стандартына өзгөртүүлөрдү </a:t>
            </a:r>
            <a:r>
              <a:rPr lang="ky-K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 киргизүү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ky-KG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</a:t>
            </a:r>
            <a:r>
              <a:rPr lang="ky-K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Биргелешип </a:t>
            </a:r>
            <a:r>
              <a:rPr lang="ky-KG" sz="2400" dirty="0">
                <a:latin typeface="Arial" panose="020B0604020202020204" pitchFamily="34" charset="0"/>
                <a:cs typeface="Arial" panose="020B0604020202020204" pitchFamily="34" charset="0"/>
              </a:rPr>
              <a:t>иштөө, кызматташуу, өнөктөшүү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ky-KG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r>
              <a:rPr lang="ky-K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ky-K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y-KG" sz="2400" dirty="0">
                <a:latin typeface="Arial" panose="020B0604020202020204" pitchFamily="34" charset="0"/>
                <a:cs typeface="Arial" panose="020B0604020202020204" pitchFamily="34" charset="0"/>
              </a:rPr>
              <a:t>билим берүүдө технология предметине көңүл </a:t>
            </a:r>
            <a:r>
              <a:rPr lang="ky-K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  буруу</a:t>
            </a:r>
            <a:r>
              <a:rPr lang="ky-KG" sz="2400" dirty="0">
                <a:latin typeface="Arial" panose="020B0604020202020204" pitchFamily="34" charset="0"/>
                <a:cs typeface="Arial" panose="020B0604020202020204" pitchFamily="34" charset="0"/>
              </a:rPr>
              <a:t>, аны күчөтүү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26284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13757" y="1477912"/>
            <a:ext cx="8744264" cy="3155047"/>
          </a:xfrm>
        </p:spPr>
        <p:txBody>
          <a:bodyPr anchor="t">
            <a:noAutofit/>
          </a:bodyPr>
          <a:lstStyle/>
          <a:p>
            <a:pPr marL="457200" indent="-457200">
              <a:spcBef>
                <a:spcPts val="4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endParaRPr lang="ky-KG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lang="ru" sz="1100" dirty="0"/>
          </a:p>
        </p:txBody>
      </p:sp>
      <p:pic>
        <p:nvPicPr>
          <p:cNvPr id="6" name="Рисунок 5" descr="https://concept.kg/media/redactor/STEM%20Logo_KCmKWB8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612">
            <a:off x="317128" y="1623759"/>
            <a:ext cx="3751789" cy="2731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STEM» образование -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7970">
            <a:off x="4935749" y="1636040"/>
            <a:ext cx="3918850" cy="26849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579417" y="526346"/>
            <a:ext cx="63180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 </a:t>
            </a:r>
            <a:r>
              <a:rPr lang="ky-KG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ЖАНА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STEAM </a:t>
            </a:r>
            <a:r>
              <a:rPr lang="ky-KG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БИЛИМ БЕРҮҮ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7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366301"/>
            <a:ext cx="7555230" cy="830581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билим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берүү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 rot="21434486">
            <a:off x="3531177" y="1488968"/>
            <a:ext cx="5434694" cy="2904902"/>
          </a:xfrm>
          <a:noFill/>
        </p:spPr>
        <p:txBody>
          <a:bodyPr anchor="t">
            <a:noAutofit/>
          </a:bodyPr>
          <a:lstStyle/>
          <a:p>
            <a:pPr marL="446088" indent="-357188">
              <a:buSzPct val="90000"/>
              <a:buFont typeface="Wingdings" panose="05000000000000000000" pitchFamily="2" charset="2"/>
              <a:buChar char="Ø"/>
            </a:pP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science / табигый илимдер</a:t>
            </a:r>
          </a:p>
          <a:p>
            <a:pPr marL="446088" indent="-357188">
              <a:buSzPct val="90000"/>
              <a:buFont typeface="Wingdings" panose="05000000000000000000" pitchFamily="2" charset="2"/>
              <a:buChar char="Ø"/>
            </a:pP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– technology /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</a:t>
            </a:r>
            <a:endParaRPr lang="ky-KG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357188">
              <a:buSzPct val="90000"/>
              <a:buFont typeface="Wingdings" panose="05000000000000000000" pitchFamily="2" charset="2"/>
              <a:buChar char="Ø"/>
            </a:pP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– engineering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инженердик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искусство</a:t>
            </a:r>
            <a:endParaRPr lang="ky-KG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indent="-357188">
              <a:buSzPct val="90000"/>
              <a:buFont typeface="Wingdings" panose="05000000000000000000" pitchFamily="2" charset="2"/>
              <a:buChar char="Ø"/>
            </a:pP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– mathematics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lvl="0" indent="-357188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Ø"/>
            </a:pPr>
            <a:endParaRPr lang="ky-KG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6088" lvl="0" indent="-357188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594861"/>
            <a:ext cx="384244" cy="26670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ru" sz="1100" dirty="0"/>
          </a:p>
        </p:txBody>
      </p:sp>
      <p:pic>
        <p:nvPicPr>
          <p:cNvPr id="6" name="Рисунок 5" descr="https://concept.kg/media/redactor/STEM%20Logo_KCmKWB8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0073">
            <a:off x="151352" y="1599863"/>
            <a:ext cx="3318596" cy="24190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12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035046" y="1394460"/>
            <a:ext cx="4565044" cy="21869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А Х М А Т 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Картинки по запросу прощание детей со цветами на рук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09757">
            <a:off x="824523" y="1107300"/>
            <a:ext cx="3046986" cy="30605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40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434159"/>
            <a:ext cx="7555230" cy="529684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ky-KG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ге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дүйнөнүн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кызыгуусу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85008" y="963843"/>
            <a:ext cx="8556690" cy="3897719"/>
          </a:xfrm>
          <a:noFill/>
        </p:spPr>
        <p:txBody>
          <a:bodyPr anchor="t">
            <a:noAutofit/>
          </a:bodyPr>
          <a:lstStyle/>
          <a:p>
            <a:pPr marL="342900" lvl="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ky-KG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Дүйнөлүк эмгек рыногунда STEM адистерге суроо-талап абдан жогору</a:t>
            </a:r>
            <a:endParaRPr lang="ru-R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ky-KG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АКШда 10 жылда STEM адистерге муктаждык 76%га жогору болуп, 10 млн STEM адис керек болот, STEM студенттерге 36 айга кеңейтилген виза берилет</a:t>
            </a:r>
            <a:endParaRPr lang="ru-R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ky-KG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Америкада </a:t>
            </a:r>
            <a:r>
              <a:rPr lang="ky-KG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жылдык орточо айлык – $39 </a:t>
            </a:r>
            <a:r>
              <a:rPr lang="ky-KG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810 болсо, </a:t>
            </a:r>
            <a:r>
              <a:rPr lang="ky-KG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 </a:t>
            </a:r>
            <a:r>
              <a:rPr lang="ky-KG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билим берүү Америка өкмөтүнүн </a:t>
            </a:r>
            <a:r>
              <a:rPr lang="ky-KG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артыкчылыктуу багыты </a:t>
            </a:r>
            <a:r>
              <a:rPr lang="ky-KG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болуп, жылына </a:t>
            </a:r>
            <a:r>
              <a:rPr lang="ky-KG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орточо – $86 </a:t>
            </a:r>
            <a:r>
              <a:rPr lang="ky-KG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980</a:t>
            </a:r>
            <a:endParaRPr lang="ru-R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ky-KG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Россия Федерациясында санарип технологиялар жаатындагы адистерге муктаждык </a:t>
            </a:r>
            <a:r>
              <a:rPr lang="ky-KG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2024-жылы </a:t>
            </a:r>
            <a:r>
              <a:rPr lang="ky-KG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</a:t>
            </a:r>
            <a:r>
              <a:rPr lang="ky-KG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миң</a:t>
            </a:r>
            <a:endParaRPr lang="ru-R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ky-KG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Австралия, АКШ, Кытай, Великобритания, Израиль, Корея, Сингапур, Финляндия ж.б. мамлекеттик программаларды ишке ашырышууда</a:t>
            </a:r>
            <a:endParaRPr lang="ru-R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ky-KG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Кытай Республикасынын өнөр жай ишканалары санарип технологияларды колдонуунун натыйжасында 2020-жылы $4 трлндон ашык кошумча каражат тапты</a:t>
            </a:r>
            <a:endParaRPr lang="ru-RU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spcBef>
                <a:spcPts val="400"/>
              </a:spcBef>
              <a:spcAft>
                <a:spcPts val="0"/>
              </a:spcAft>
              <a:buNone/>
            </a:pPr>
            <a:r>
              <a:rPr lang="ky-KG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y-KG" sz="14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https://trends.rbc.ru/trends/education/5f6399a69a79471ec02bfe4f</a:t>
            </a:r>
            <a:r>
              <a:rPr lang="ky-KG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594861"/>
            <a:ext cx="384244" cy="26670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72656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552913"/>
            <a:ext cx="7555230" cy="529684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дин АРТЫКЧЫЛЫКТАРЫ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91376" y="1265274"/>
            <a:ext cx="7861609" cy="3329587"/>
          </a:xfrm>
          <a:noFill/>
        </p:spPr>
        <p:txBody>
          <a:bodyPr anchor="t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Жуурулушуп окутуу, дүйнөгө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карата илимий көз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караштын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комплекстүү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калыптануусу,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дүйнөнү бүтүн кабыл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алуу</a:t>
            </a:r>
          </a:p>
          <a:p>
            <a:pPr marL="0" lvl="0" indent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Изилдөө көндүмүнүн өөрчүшү</a:t>
            </a:r>
          </a:p>
          <a:p>
            <a:pPr marL="0" lvl="0" indent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Теория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менен практиканын логикалык тыгыз байланышы,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жуурулушуусу, окуучулардын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алган билимин дароо практикада колдонушу (лабораториялар),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өзүнүн продукциясын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даярдашы (мисалы,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робототехника) ж.б.</a:t>
            </a:r>
          </a:p>
          <a:p>
            <a:pPr marL="0" lvl="0" indent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Окуу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материалын терең өздөштүрүүгө жана окуу процессин жандуу, кызыктуу кылууга жардам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бериши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500"/>
              </a:spcBef>
              <a:spcAft>
                <a:spcPts val="0"/>
              </a:spcAft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594861"/>
            <a:ext cx="384244" cy="26670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326260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554506"/>
            <a:ext cx="7555230" cy="4850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дин АРТЫКЧЫЛЫКТАРЫ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991240" y="1306286"/>
            <a:ext cx="7741280" cy="3288575"/>
          </a:xfrm>
          <a:noFill/>
        </p:spPr>
        <p:txBody>
          <a:bodyPr anchor="t"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500"/>
              </a:spcBef>
              <a:spcAft>
                <a:spcPts val="0"/>
              </a:spcAft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594861"/>
            <a:ext cx="384244" cy="26670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ru" sz="11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9592" y="1096934"/>
            <a:ext cx="7347538" cy="3340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500"/>
              </a:spcBef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Ишмердик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аркылуу креативдүү ой жүгүртүү, сынчыл ойломду ишке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ашыруу</a:t>
            </a:r>
          </a:p>
          <a:p>
            <a:pPr lvl="0">
              <a:lnSpc>
                <a:spcPct val="120000"/>
              </a:lnSpc>
              <a:spcBef>
                <a:spcPts val="500"/>
              </a:spcBef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Окуучунун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өзүнө болгон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ишениминин артуусу</a:t>
            </a:r>
          </a:p>
          <a:p>
            <a:pPr lvl="0">
              <a:lnSpc>
                <a:spcPct val="120000"/>
              </a:lnSpc>
              <a:spcBef>
                <a:spcPts val="500"/>
              </a:spcBef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Жаңы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тааныш эмес материалдарды туура кабыл алуу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компетенциясынын калыптануусу</a:t>
            </a:r>
          </a:p>
          <a:p>
            <a:pPr lvl="0">
              <a:lnSpc>
                <a:spcPct val="120000"/>
              </a:lnSpc>
              <a:spcBef>
                <a:spcPts val="500"/>
              </a:spcBef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ky-KG" sz="1800" dirty="0"/>
              <a:t>Долбоордук ыкманы </a:t>
            </a:r>
            <a:r>
              <a:rPr lang="ky-KG" sz="1800" dirty="0" smtClean="0"/>
              <a:t>колдонуу, окуп </a:t>
            </a:r>
            <a:r>
              <a:rPr lang="ky-KG" sz="1800" dirty="0"/>
              <a:t>кетүү </a:t>
            </a:r>
            <a:r>
              <a:rPr lang="ky-KG" sz="1800" dirty="0" smtClean="0"/>
              <a:t>көндүмдөрүнүн, компетенциясынын калыптанышы</a:t>
            </a:r>
          </a:p>
          <a:p>
            <a:pPr lvl="0">
              <a:lnSpc>
                <a:spcPct val="120000"/>
              </a:lnSpc>
              <a:spcBef>
                <a:spcPts val="500"/>
              </a:spcBef>
            </a:pPr>
            <a:r>
              <a:rPr lang="ky-KG" sz="1800" dirty="0" smtClean="0"/>
              <a:t>9. Командада </a:t>
            </a:r>
            <a:r>
              <a:rPr lang="ky-KG" sz="1800" dirty="0"/>
              <a:t>жана өз алдынча иштей алууга </a:t>
            </a:r>
            <a:r>
              <a:rPr lang="ky-KG" sz="1800" dirty="0" smtClean="0"/>
              <a:t>үйрөнүү, социалдашуу</a:t>
            </a:r>
          </a:p>
        </p:txBody>
      </p:sp>
    </p:spTree>
    <p:extLst>
      <p:ext uri="{BB962C8B-B14F-4D97-AF65-F5344CB8AC3E}">
        <p14:creationId xmlns:p14="http://schemas.microsoft.com/office/powerpoint/2010/main" val="21308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49688" y="1333824"/>
            <a:ext cx="8113187" cy="3321454"/>
          </a:xfrm>
        </p:spPr>
        <p:txBody>
          <a:bodyPr anchor="t">
            <a:noAutofit/>
          </a:bodyPr>
          <a:lstStyle/>
          <a:p>
            <a:pPr marL="360273" indent="-360273">
              <a:lnSpc>
                <a:spcPct val="110000"/>
              </a:lnSpc>
              <a:spcBef>
                <a:spcPts val="500"/>
              </a:spcBef>
              <a:buSzPct val="100000"/>
              <a:buFont typeface="Wingdings" panose="05000000000000000000" pitchFamily="2" charset="2"/>
              <a:buChar char="Ø"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44140" y="4655278"/>
            <a:ext cx="437470" cy="259013"/>
          </a:xfrm>
        </p:spPr>
        <p:txBody>
          <a:bodyPr/>
          <a:lstStyle/>
          <a:p>
            <a:fld id="{00000000-1234-1234-1234-123412341234}" type="slidenum">
              <a:rPr lang="ru" sz="1100"/>
              <a:pPr/>
              <a:t>6</a:t>
            </a:fld>
            <a:endParaRPr lang="ru" sz="1100" dirty="0"/>
          </a:p>
        </p:txBody>
      </p:sp>
      <p:pic>
        <p:nvPicPr>
          <p:cNvPr id="1026" name="Picture 2" descr="© 2016 All Rights Reserved. Educare International Consultancy&#10;35&#10;40&#10;45&#10;50&#10;55&#10;60&#10;65&#10;70&#10;1960 1970 1980 1990 2000 2006 2009&#10;R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6" y="53996"/>
            <a:ext cx="9019730" cy="502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52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604302"/>
            <a:ext cx="7555230" cy="46481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дин АРТЫКЧЫЛЫКТАРЫ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91886" y="1159727"/>
            <a:ext cx="8550233" cy="3579541"/>
          </a:xfrm>
        </p:spPr>
        <p:txBody>
          <a:bodyPr anchor="t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Окуучулар натыйжа үчүн иштешет, алардын логикалык ой жүгүртүүсү өсүп, тактыкка, маселени убагында чечүүгө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машыгышат</a:t>
            </a:r>
          </a:p>
          <a:p>
            <a:pPr marL="0" lvl="0" indent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Гендердик теңчилик,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бирдей мүмкүнчүлүктөрдү камсыз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кылуу мүмкүнчүлүгү</a:t>
            </a:r>
          </a:p>
          <a:p>
            <a:pPr marL="534988" lvl="1" indent="-268288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v"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Учурда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табигый илимдер менен көбүрөөк эркек балдар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алектенүүдө </a:t>
            </a:r>
          </a:p>
          <a:p>
            <a:pPr marL="534988" lvl="1" indent="-268288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v"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Кыргызстанда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 бүтүрүүчүлөрүнүн 80%дан ашыгы гуманитардык багыттагы окуу жайларга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тапшырууда</a:t>
            </a:r>
          </a:p>
          <a:p>
            <a:pPr marL="534988" lvl="1" indent="-268288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v"/>
            </a:pP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Гимназиялык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билим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берүүнүн 5-класстан, ал эми лицейдик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билим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берүүнүн 8-класстан башталуусу, ошол эле учурда лицейдик 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билим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берүүгө болгон зарылдык</a:t>
            </a:r>
            <a:endParaRPr lang="ky-KG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26778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4" y="626605"/>
            <a:ext cx="7555230" cy="51081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Stem </a:t>
            </a:r>
            <a:r>
              <a:rPr lang="ky-KG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предметтерди окутуу жолдору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802888" y="1226634"/>
            <a:ext cx="7181385" cy="3501483"/>
          </a:xfrm>
        </p:spPr>
        <p:txBody>
          <a:bodyPr anchor="t">
            <a:noAutofit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1-вариант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Предметтерди жаңы билим берүү технологияларын колдонуу менен натыйжалуу окутуу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2-вариант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Предметтерди тереңдетип окутуу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3-вариант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Предметтерди тема, тематика боюнча жуурулуштуруу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4-вариант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Предметтерди жуурулуштуруп окутуу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5-вариант</a:t>
            </a:r>
            <a:r>
              <a:rPr lang="ky-KG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Предметсиз (жуурулуштуруп) </a:t>
            </a:r>
            <a:r>
              <a:rPr lang="ky-KG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окутуу Малайзиянын мисалы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153108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 idx="4294967295"/>
          </p:nvPr>
        </p:nvSpPr>
        <p:spPr>
          <a:xfrm>
            <a:off x="902223" y="570152"/>
            <a:ext cx="7555230" cy="44460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ky-KG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Ченемдик документтер</a:t>
            </a:r>
            <a:endParaRPr sz="2200" b="1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91014" y="1115123"/>
            <a:ext cx="7866439" cy="351783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ru-RU" sz="1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Кыргыз</a:t>
            </a: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Республик</a:t>
            </a:r>
            <a:r>
              <a:rPr lang="ky-KG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асында билим берүүнү </a:t>
            </a: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2040</a:t>
            </a:r>
            <a:r>
              <a:rPr lang="ky-KG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-жылдарга карата өнүктүрүү п</a:t>
            </a:r>
            <a:r>
              <a:rPr lang="ru-RU" sz="1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рограммасы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Мектептик билим берүүдө...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90000"/>
              <a:buFont typeface="Wingdings" panose="05000000000000000000" pitchFamily="2" charset="2"/>
              <a:buChar char="Ø"/>
            </a:pP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гендердик теңчилик принциптерин сактоо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90000"/>
              <a:buFont typeface="Wingdings" panose="05000000000000000000" pitchFamily="2" charset="2"/>
              <a:buChar char="Ø"/>
            </a:pP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педагогикалык кадрлардын дараметин арттыруу жана кесиптик колдоо жана шыктандыруу системасы менен байланышкан кесиптик, педагогдордун карьердик өсүүсүнүн натыйжалуу моделин киргизүү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SzPct val="90000"/>
              <a:buFont typeface="Wingdings" panose="05000000000000000000" pitchFamily="2" charset="2"/>
              <a:buChar char="Ø"/>
            </a:pP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мектептерди </a:t>
            </a:r>
            <a:r>
              <a:rPr lang="ky-KG" sz="18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профилдештирүү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анын ичинде математикалык, табигый-илимий, технологиялык билим берүү чөйрөлөрү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(</a:t>
            </a:r>
            <a:r>
              <a:rPr lang="ky-KG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STEM-предметтер) </a:t>
            </a:r>
            <a:r>
              <a:rPr lang="ky-KG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боюнча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57454" y="4632959"/>
            <a:ext cx="369004" cy="289561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ru" sz="1100" dirty="0"/>
          </a:p>
        </p:txBody>
      </p:sp>
    </p:spTree>
    <p:extLst>
      <p:ext uri="{BB962C8B-B14F-4D97-AF65-F5344CB8AC3E}">
        <p14:creationId xmlns:p14="http://schemas.microsoft.com/office/powerpoint/2010/main" val="414069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3731</TotalTime>
  <Words>811</Words>
  <Application>Microsoft Office PowerPoint</Application>
  <PresentationFormat>Экран (16:9)</PresentationFormat>
  <Paragraphs>126</Paragraphs>
  <Slides>20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Wingdings 3</vt:lpstr>
      <vt:lpstr>Wingdings</vt:lpstr>
      <vt:lpstr>Century Gothic</vt:lpstr>
      <vt:lpstr>Сектор</vt:lpstr>
      <vt:lpstr>STEM БИЛИМ БЕРҮҮ  ЖАНА  АНЫН КЕЛЕЧЕГИ</vt:lpstr>
      <vt:lpstr>STEM билим берүү</vt:lpstr>
      <vt:lpstr>STEMге дүйнөнүн кызыгуусу</vt:lpstr>
      <vt:lpstr>STEMдин АРТЫКЧЫЛЫКТАРЫ</vt:lpstr>
      <vt:lpstr>STEMдин АРТЫКЧЫЛЫКТАРЫ</vt:lpstr>
      <vt:lpstr>Презентация PowerPoint</vt:lpstr>
      <vt:lpstr>STEMдин АРТЫКЧЫЛЫКТАРЫ</vt:lpstr>
      <vt:lpstr>Stem предметтерди окутуу жолдору</vt:lpstr>
      <vt:lpstr>Ченемдик документтер</vt:lpstr>
      <vt:lpstr>Ченемдик документтер</vt:lpstr>
      <vt:lpstr>Ченемдик документтер</vt:lpstr>
      <vt:lpstr>Кандай иштер аткарылууда</vt:lpstr>
      <vt:lpstr>Кандай иштер аткарылууда</vt:lpstr>
      <vt:lpstr>Кандай иштер аткарылууда</vt:lpstr>
      <vt:lpstr>STEM’ди окутуу жана жайылтуу жолдору</vt:lpstr>
      <vt:lpstr>Квалификацияны жогорулатуу курстары</vt:lpstr>
      <vt:lpstr>Кандай иштер аткарылышы зарыл</vt:lpstr>
      <vt:lpstr>Кандай иштер аткарылышы зарыл</vt:lpstr>
      <vt:lpstr>Презентация PowerPoint</vt:lpstr>
      <vt:lpstr>Р А Х М А Т 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создавать запоминающиеся презентации</dc:title>
  <dc:creator>User</dc:creator>
  <cp:lastModifiedBy>kut3</cp:lastModifiedBy>
  <cp:revision>189</cp:revision>
  <cp:lastPrinted>2024-04-16T08:39:33Z</cp:lastPrinted>
  <dcterms:modified xsi:type="dcterms:W3CDTF">2024-04-24T03:34:52Z</dcterms:modified>
</cp:coreProperties>
</file>