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8" r:id="rId2"/>
    <p:sldMasterId id="2147483685" r:id="rId3"/>
  </p:sldMasterIdLst>
  <p:sldIdLst>
    <p:sldId id="257" r:id="rId4"/>
    <p:sldId id="272" r:id="rId5"/>
    <p:sldId id="274" r:id="rId6"/>
    <p:sldId id="258" r:id="rId7"/>
    <p:sldId id="275" r:id="rId8"/>
    <p:sldId id="259" r:id="rId9"/>
    <p:sldId id="267" r:id="rId10"/>
    <p:sldId id="276" r:id="rId11"/>
    <p:sldId id="260" r:id="rId12"/>
    <p:sldId id="261" r:id="rId13"/>
    <p:sldId id="269" r:id="rId14"/>
    <p:sldId id="270" r:id="rId15"/>
    <p:sldId id="264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62" autoAdjust="0"/>
    <p:restoredTop sz="94660"/>
  </p:normalViewPr>
  <p:slideViewPr>
    <p:cSldViewPr snapToGrid="0">
      <p:cViewPr varScale="1">
        <p:scale>
          <a:sx n="85" d="100"/>
          <a:sy n="85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81331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2213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986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8580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47607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97113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0389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37529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84620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8441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60000"/>
                  <a:lumOff val="4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82882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37161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3474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1494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77751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51444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69744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99816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98758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94086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74027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90232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5606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93825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52967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72974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60000"/>
                  <a:lumOff val="4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86435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38429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686586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82230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5092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5101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6925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1A5E9-F121-4C8D-A166-3C9CACC346E5}" type="datetimeFigureOut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23.12.2023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23795-1504-453C-99D7-EF80C346393C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595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151" y="322217"/>
            <a:ext cx="8596668" cy="1320800"/>
          </a:xfrm>
        </p:spPr>
        <p:txBody>
          <a:bodyPr/>
          <a:lstStyle/>
          <a:p>
            <a:pPr algn="ctr"/>
            <a:r>
              <a:rPr lang="ru-RU" dirty="0" err="1" smtClean="0"/>
              <a:t>Саламатсыңарбы</a:t>
            </a:r>
            <a:r>
              <a:rPr lang="ru-RU" dirty="0" smtClean="0"/>
              <a:t> </a:t>
            </a:r>
            <a:r>
              <a:rPr lang="ru-RU" dirty="0" err="1" smtClean="0"/>
              <a:t>балдар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1051" y="1227910"/>
            <a:ext cx="6844938" cy="5408022"/>
          </a:xfrm>
          <a:prstGeom prst="rect">
            <a:avLst/>
          </a:prstGeom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051" y="1227910"/>
            <a:ext cx="6844938" cy="540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200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y-KG" sz="7200" dirty="0" smtClean="0">
                <a:solidFill>
                  <a:srgbClr val="FF0000"/>
                </a:solidFill>
              </a:rPr>
              <a:t>3242*2</a:t>
            </a:r>
            <a:r>
              <a:rPr lang="ru-RU" sz="7200" dirty="0" smtClean="0">
                <a:solidFill>
                  <a:srgbClr val="FF0000"/>
                </a:solidFill>
              </a:rPr>
              <a:t>=</a:t>
            </a:r>
            <a:r>
              <a:rPr lang="ky-KG" sz="7200" dirty="0" smtClean="0">
                <a:solidFill>
                  <a:srgbClr val="FF0000"/>
                </a:solidFill>
              </a:rPr>
              <a:t> ?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ky-KG" sz="3600" dirty="0" smtClean="0">
              <a:solidFill>
                <a:srgbClr val="0070C0"/>
              </a:solidFill>
            </a:endParaRPr>
          </a:p>
          <a:p>
            <a:r>
              <a:rPr lang="ky-KG" sz="3600" dirty="0" smtClean="0">
                <a:solidFill>
                  <a:srgbClr val="00B050"/>
                </a:solidFill>
              </a:rPr>
              <a:t>3242*2</a:t>
            </a:r>
            <a:r>
              <a:rPr lang="ru-RU" sz="3600" dirty="0" smtClean="0">
                <a:solidFill>
                  <a:srgbClr val="00B050"/>
                </a:solidFill>
              </a:rPr>
              <a:t>=(2*3000+2*200+2*40+2*2)=6000+400+80+4= 6484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К</a:t>
            </a:r>
            <a:r>
              <a:rPr lang="ky-KG" sz="3600" dirty="0" smtClean="0">
                <a:solidFill>
                  <a:srgbClr val="0070C0"/>
                </a:solidFill>
              </a:rPr>
              <a:t>өп орундуу санды разряддык кошулуучулардын суммасы түрүндө жазып алуу керек.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209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К</a:t>
            </a:r>
            <a:r>
              <a:rPr lang="ky-KG" sz="3600" dirty="0" smtClean="0">
                <a:solidFill>
                  <a:srgbClr val="0070C0"/>
                </a:solidFill>
              </a:rPr>
              <a:t>өп орундуу санды бир орундуу санга көбөйтүш үчүн ошол көп орундуу  сандын ар бир разрядын бир орундуу санга көбөйтүп чыгуу керек.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7334" y="3680178"/>
            <a:ext cx="11108266" cy="2361184"/>
          </a:xfrm>
        </p:spPr>
        <p:txBody>
          <a:bodyPr/>
          <a:lstStyle/>
          <a:p>
            <a:r>
              <a:rPr lang="ky-KG" sz="3200" dirty="0" smtClean="0">
                <a:solidFill>
                  <a:srgbClr val="00B050"/>
                </a:solidFill>
              </a:rPr>
              <a:t>              3242           Көбөйтүү эң кичине эң кичине </a:t>
            </a:r>
          </a:p>
          <a:p>
            <a:r>
              <a:rPr lang="ky-KG" sz="2800" dirty="0" smtClean="0">
                <a:solidFill>
                  <a:srgbClr val="00B050"/>
                </a:solidFill>
              </a:rPr>
              <a:t>                      2             разряддан башталып аткарылат.</a:t>
            </a:r>
          </a:p>
          <a:p>
            <a:r>
              <a:rPr lang="ky-KG" sz="2800" dirty="0" smtClean="0">
                <a:solidFill>
                  <a:srgbClr val="00B050"/>
                </a:solidFill>
              </a:rPr>
              <a:t> 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5" name="Умножение 4"/>
          <p:cNvSpPr/>
          <p:nvPr/>
        </p:nvSpPr>
        <p:spPr>
          <a:xfrm>
            <a:off x="2167467" y="4718756"/>
            <a:ext cx="428977" cy="34995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569241"/>
              </p:ext>
            </p:extLst>
          </p:nvPr>
        </p:nvGraphicFramePr>
        <p:xfrm>
          <a:off x="1851378" y="5362222"/>
          <a:ext cx="1919111" cy="640080"/>
        </p:xfrm>
        <a:graphic>
          <a:graphicData uri="http://schemas.openxmlformats.org/drawingml/2006/table">
            <a:tbl>
              <a:tblPr/>
              <a:tblGrid>
                <a:gridCol w="1919111">
                  <a:extLst>
                    <a:ext uri="{9D8B030D-6E8A-4147-A177-3AD203B41FA5}">
                      <a16:colId xmlns:a16="http://schemas.microsoft.com/office/drawing/2014/main" val="2320052386"/>
                    </a:ext>
                  </a:extLst>
                </a:gridCol>
              </a:tblGrid>
              <a:tr h="553156">
                <a:tc>
                  <a:txBody>
                    <a:bodyPr/>
                    <a:lstStyle/>
                    <a:p>
                      <a:r>
                        <a:rPr lang="ky-KG" sz="3600" dirty="0" smtClean="0">
                          <a:solidFill>
                            <a:srgbClr val="00B050"/>
                          </a:solidFill>
                        </a:rPr>
                        <a:t>   6484</a:t>
                      </a:r>
                      <a:endParaRPr lang="ru-RU" sz="3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917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735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y-KG" sz="4800" dirty="0" smtClean="0"/>
              <a:t>№570</a:t>
            </a:r>
            <a:endParaRPr lang="ru-RU" sz="4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y-KG" sz="4800" dirty="0" smtClean="0">
                <a:solidFill>
                  <a:srgbClr val="7030A0"/>
                </a:solidFill>
              </a:rPr>
              <a:t>Мен ойлогон санды бешке көбөйт. Көбөйтүндүү 125 болду. Мен кандай сан ойлогом? </a:t>
            </a:r>
          </a:p>
          <a:p>
            <a:r>
              <a:rPr lang="ky-KG" sz="4800" dirty="0">
                <a:solidFill>
                  <a:srgbClr val="7030A0"/>
                </a:solidFill>
              </a:rPr>
              <a:t> </a:t>
            </a:r>
            <a:r>
              <a:rPr lang="ky-KG" sz="4800" dirty="0" smtClean="0">
                <a:solidFill>
                  <a:srgbClr val="7030A0"/>
                </a:solidFill>
              </a:rPr>
              <a:t>    х *5</a:t>
            </a:r>
            <a:r>
              <a:rPr lang="ru-RU" sz="4800" dirty="0" smtClean="0">
                <a:solidFill>
                  <a:srgbClr val="7030A0"/>
                </a:solidFill>
              </a:rPr>
              <a:t>=</a:t>
            </a:r>
            <a:r>
              <a:rPr lang="ky-KG" sz="4800" dirty="0" smtClean="0">
                <a:solidFill>
                  <a:srgbClr val="7030A0"/>
                </a:solidFill>
              </a:rPr>
              <a:t>125</a:t>
            </a:r>
            <a:endParaRPr lang="ru-RU" sz="4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768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№570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69157"/>
            <a:ext cx="8715022" cy="48993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Х*5=125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Х=125:5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 Х=25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_______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25*5=125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125=125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Ж: Мен 25 </a:t>
            </a:r>
            <a:r>
              <a:rPr lang="ru-RU" sz="3600" dirty="0" err="1" smtClean="0">
                <a:solidFill>
                  <a:srgbClr val="0070C0"/>
                </a:solidFill>
              </a:rPr>
              <a:t>санын</a:t>
            </a:r>
            <a:r>
              <a:rPr lang="ru-RU" sz="3600" dirty="0" smtClean="0">
                <a:solidFill>
                  <a:srgbClr val="0070C0"/>
                </a:solidFill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</a:rPr>
              <a:t>ойлогом</a:t>
            </a:r>
            <a:r>
              <a:rPr lang="ru-RU" sz="3600" dirty="0" smtClean="0">
                <a:solidFill>
                  <a:srgbClr val="0070C0"/>
                </a:solidFill>
              </a:rPr>
              <a:t>.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60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355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59013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87369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y-KG" dirty="0" smtClean="0">
                <a:solidFill>
                  <a:srgbClr val="00B0F0"/>
                </a:solidFill>
              </a:rPr>
              <a:t>Сабактын темасы:</a:t>
            </a:r>
            <a:r>
              <a:rPr lang="ky-KG" dirty="0" smtClean="0">
                <a:solidFill>
                  <a:srgbClr val="FF0000"/>
                </a:solidFill>
              </a:rPr>
              <a:t> Көп орундуу санды бир орундуу санга көбөйтүү.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y-KG" sz="3600" dirty="0" smtClean="0">
                <a:solidFill>
                  <a:srgbClr val="00B0F0"/>
                </a:solidFill>
              </a:rPr>
              <a:t>Сабактын максаты:</a:t>
            </a:r>
            <a:r>
              <a:rPr lang="ky-KG" sz="3600" dirty="0" smtClean="0"/>
              <a:t> </a:t>
            </a:r>
          </a:p>
          <a:p>
            <a:r>
              <a:rPr lang="ky-KG" sz="2800" dirty="0" smtClean="0"/>
              <a:t>- Көп орундуу санда бир орундуу санга көбөйтүү ыкмаларын билесиңер</a:t>
            </a:r>
          </a:p>
          <a:p>
            <a:r>
              <a:rPr lang="ky-KG" sz="2800" dirty="0" smtClean="0"/>
              <a:t>- Бул ыкмаларды колдонуу менен мисал, маселелер чыгарасыңар</a:t>
            </a:r>
          </a:p>
          <a:p>
            <a:r>
              <a:rPr lang="ky-KG" sz="2800" dirty="0" smtClean="0"/>
              <a:t>- Алган билимиңерди турмушта колдоно билүүгө тарбияланасыңар.</a:t>
            </a:r>
          </a:p>
          <a:p>
            <a:endParaRPr lang="ky-KG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0445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Акылга</a:t>
            </a:r>
            <a:r>
              <a:rPr lang="ru-RU" dirty="0" smtClean="0"/>
              <a:t> </a:t>
            </a:r>
            <a:r>
              <a:rPr lang="ru-RU" dirty="0" err="1" smtClean="0"/>
              <a:t>чабуул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82045"/>
            <a:ext cx="8596668" cy="435931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1. </a:t>
            </a:r>
            <a:r>
              <a:rPr lang="ru-RU" sz="3600" dirty="0" err="1" smtClean="0">
                <a:solidFill>
                  <a:srgbClr val="0070C0"/>
                </a:solidFill>
              </a:rPr>
              <a:t>Математикада</a:t>
            </a:r>
            <a:r>
              <a:rPr lang="ru-RU" sz="3600" dirty="0" smtClean="0">
                <a:solidFill>
                  <a:srgbClr val="0070C0"/>
                </a:solidFill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</a:rPr>
              <a:t>канча</a:t>
            </a:r>
            <a:r>
              <a:rPr lang="ru-RU" sz="3600" dirty="0" smtClean="0">
                <a:solidFill>
                  <a:srgbClr val="0070C0"/>
                </a:solidFill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</a:rPr>
              <a:t>амал</a:t>
            </a:r>
            <a:r>
              <a:rPr lang="ru-RU" sz="3600" dirty="0" smtClean="0">
                <a:solidFill>
                  <a:srgbClr val="0070C0"/>
                </a:solidFill>
              </a:rPr>
              <a:t> бар?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2. 575 </a:t>
            </a:r>
            <a:r>
              <a:rPr lang="ru-RU" sz="3600" dirty="0" err="1" smtClean="0">
                <a:solidFill>
                  <a:srgbClr val="0070C0"/>
                </a:solidFill>
              </a:rPr>
              <a:t>санында</a:t>
            </a:r>
            <a:r>
              <a:rPr lang="ru-RU" sz="3600" dirty="0" smtClean="0">
                <a:solidFill>
                  <a:srgbClr val="0070C0"/>
                </a:solidFill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</a:rPr>
              <a:t>канча</a:t>
            </a:r>
            <a:r>
              <a:rPr lang="ru-RU" sz="3600" dirty="0" smtClean="0">
                <a:solidFill>
                  <a:srgbClr val="0070C0"/>
                </a:solidFill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</a:rPr>
              <a:t>ондук</a:t>
            </a:r>
            <a:r>
              <a:rPr lang="ru-RU" sz="3600" dirty="0" smtClean="0">
                <a:solidFill>
                  <a:srgbClr val="0070C0"/>
                </a:solidFill>
              </a:rPr>
              <a:t> бар?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3. </a:t>
            </a:r>
            <a:r>
              <a:rPr lang="ky-KG" sz="3600" dirty="0" smtClean="0">
                <a:solidFill>
                  <a:srgbClr val="0070C0"/>
                </a:solidFill>
              </a:rPr>
              <a:t>Бөлүүдөн келип чыккан жыйынтык?</a:t>
            </a:r>
          </a:p>
          <a:p>
            <a:r>
              <a:rPr lang="ky-KG" sz="3600" dirty="0" smtClean="0">
                <a:solidFill>
                  <a:srgbClr val="0070C0"/>
                </a:solidFill>
              </a:rPr>
              <a:t>4. 23*3=?</a:t>
            </a:r>
          </a:p>
          <a:p>
            <a:r>
              <a:rPr lang="ky-KG" sz="3600" dirty="0" smtClean="0">
                <a:solidFill>
                  <a:srgbClr val="0070C0"/>
                </a:solidFill>
              </a:rPr>
              <a:t>5. 0*999=?</a:t>
            </a:r>
          </a:p>
          <a:p>
            <a:r>
              <a:rPr lang="ky-KG" sz="3600" dirty="0" smtClean="0">
                <a:solidFill>
                  <a:srgbClr val="0070C0"/>
                </a:solidFill>
              </a:rPr>
              <a:t>6. 81:9=?</a:t>
            </a:r>
            <a:endParaRPr lang="ru-RU" sz="3600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3609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y-KG" dirty="0" smtClean="0"/>
              <a:t>Кайсынысы ашыкча? </a:t>
            </a:r>
            <a:endParaRPr lang="ru-RU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1267097" y="1930400"/>
            <a:ext cx="2677886" cy="164882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5400" dirty="0" smtClean="0">
                <a:solidFill>
                  <a:srgbClr val="FF0000"/>
                </a:solidFill>
              </a:rPr>
              <a:t>М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2843349" y="-1007141"/>
            <a:ext cx="8555545" cy="3880773"/>
          </a:xfrm>
        </p:spPr>
        <p:txBody>
          <a:bodyPr/>
          <a:lstStyle/>
          <a:p>
            <a:endParaRPr lang="ru-RU" dirty="0"/>
          </a:p>
          <a:p>
            <a:pPr algn="ctr"/>
            <a:endParaRPr lang="ru-RU" dirty="0"/>
          </a:p>
        </p:txBody>
      </p:sp>
      <p:sp>
        <p:nvSpPr>
          <p:cNvPr id="3" name="Выноска-облако 2"/>
          <p:cNvSpPr/>
          <p:nvPr/>
        </p:nvSpPr>
        <p:spPr>
          <a:xfrm>
            <a:off x="6848664" y="1677801"/>
            <a:ext cx="2425338" cy="190142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8000" dirty="0" smtClean="0">
                <a:solidFill>
                  <a:srgbClr val="FF0000"/>
                </a:solidFill>
              </a:rPr>
              <a:t>мм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12" name="Выноска-облако 11"/>
          <p:cNvSpPr/>
          <p:nvPr/>
        </p:nvSpPr>
        <p:spPr>
          <a:xfrm>
            <a:off x="7763691" y="4647424"/>
            <a:ext cx="2555965" cy="171418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7200" dirty="0">
                <a:solidFill>
                  <a:srgbClr val="0070C0"/>
                </a:solidFill>
              </a:rPr>
              <a:t>л</a:t>
            </a:r>
            <a:endParaRPr lang="ru-RU" sz="7200" dirty="0">
              <a:solidFill>
                <a:srgbClr val="0070C0"/>
              </a:solidFill>
            </a:endParaRPr>
          </a:p>
        </p:txBody>
      </p:sp>
      <p:sp>
        <p:nvSpPr>
          <p:cNvPr id="13" name="Выноска-облако 12"/>
          <p:cNvSpPr/>
          <p:nvPr/>
        </p:nvSpPr>
        <p:spPr>
          <a:xfrm>
            <a:off x="4245429" y="3762103"/>
            <a:ext cx="2603235" cy="165898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см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14" name="Выноска-облако 13"/>
          <p:cNvSpPr/>
          <p:nvPr/>
        </p:nvSpPr>
        <p:spPr>
          <a:xfrm>
            <a:off x="1110342" y="4490374"/>
            <a:ext cx="2416628" cy="187123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6000" dirty="0" smtClean="0">
                <a:solidFill>
                  <a:srgbClr val="FF0000"/>
                </a:solidFill>
              </a:rPr>
              <a:t>км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088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y-KG" dirty="0" smtClean="0"/>
              <a:t>Өтүлгөн теманы актуалдаштыруу.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200" dirty="0" smtClean="0">
                <a:solidFill>
                  <a:srgbClr val="92D050"/>
                </a:solidFill>
              </a:rPr>
              <a:t>№ 564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А) 26134= 26ми</a:t>
            </a:r>
            <a:r>
              <a:rPr lang="ky-KG" sz="3600" dirty="0" smtClean="0">
                <a:solidFill>
                  <a:srgbClr val="0070C0"/>
                </a:solidFill>
              </a:rPr>
              <a:t>ң+1 жүзд+3онд+4бирдик</a:t>
            </a:r>
            <a:endParaRPr lang="ru-RU" sz="3600" dirty="0" smtClean="0">
              <a:solidFill>
                <a:srgbClr val="0070C0"/>
              </a:solidFill>
            </a:endParaRPr>
          </a:p>
          <a:p>
            <a:r>
              <a:rPr lang="ru-RU" sz="3600" dirty="0" smtClean="0">
                <a:solidFill>
                  <a:srgbClr val="0070C0"/>
                </a:solidFill>
              </a:rPr>
              <a:t>Б) 95672 = 90000+5000+600+70+2</a:t>
            </a:r>
          </a:p>
          <a:p>
            <a:r>
              <a:rPr lang="ky-KG" sz="3600" dirty="0" smtClean="0">
                <a:solidFill>
                  <a:srgbClr val="92D050"/>
                </a:solidFill>
              </a:rPr>
              <a:t>№565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8*(5+4)=8*9=72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8*(5+4)= (8*5)+(8*4)=40+32=72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454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91911"/>
            <a:ext cx="8596668" cy="100471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Баалоо</a:t>
            </a:r>
            <a:r>
              <a:rPr lang="ru-RU" dirty="0" smtClean="0"/>
              <a:t> </a:t>
            </a:r>
            <a:r>
              <a:rPr lang="ru-RU" dirty="0" err="1" smtClean="0"/>
              <a:t>критерийлери</a:t>
            </a:r>
            <a:r>
              <a:rPr lang="ru-RU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000" dirty="0"/>
              <a:t/>
            </a:r>
            <a:br>
              <a:rPr lang="ru-RU" sz="20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6356" y="914400"/>
            <a:ext cx="8517646" cy="5943600"/>
          </a:xfrm>
        </p:spPr>
        <p:txBody>
          <a:bodyPr>
            <a:normAutofit fontScale="25000" lnSpcReduction="20000"/>
          </a:bodyPr>
          <a:lstStyle/>
          <a:p>
            <a:r>
              <a:rPr lang="ru-RU" sz="1300" dirty="0" smtClean="0"/>
              <a:t>«</a:t>
            </a:r>
            <a:r>
              <a:rPr lang="ru-RU" sz="8000" dirty="0" smtClean="0">
                <a:solidFill>
                  <a:srgbClr val="92D050"/>
                </a:solidFill>
              </a:rPr>
              <a:t>5»деген </a:t>
            </a:r>
            <a:r>
              <a:rPr lang="ru-RU" sz="8000" dirty="0" err="1" smtClean="0">
                <a:solidFill>
                  <a:srgbClr val="92D050"/>
                </a:solidFill>
              </a:rPr>
              <a:t>баа</a:t>
            </a:r>
            <a:r>
              <a:rPr lang="ru-RU" sz="8000" dirty="0" smtClean="0">
                <a:solidFill>
                  <a:srgbClr val="92D050"/>
                </a:solidFill>
              </a:rPr>
              <a:t> </a:t>
            </a:r>
            <a:r>
              <a:rPr lang="ru-RU" sz="8000" dirty="0" err="1" smtClean="0">
                <a:solidFill>
                  <a:srgbClr val="92D050"/>
                </a:solidFill>
              </a:rPr>
              <a:t>коюлат</a:t>
            </a:r>
            <a:r>
              <a:rPr lang="ru-RU" sz="2400" dirty="0" smtClean="0">
                <a:solidFill>
                  <a:srgbClr val="92D050"/>
                </a:solidFill>
              </a:rPr>
              <a:t>: </a:t>
            </a:r>
            <a:endParaRPr lang="ky-KG" sz="2400" dirty="0" smtClean="0">
              <a:solidFill>
                <a:srgbClr val="92D050"/>
              </a:solidFill>
            </a:endParaRPr>
          </a:p>
          <a:p>
            <a:r>
              <a:rPr lang="ky-KG" sz="9600" dirty="0" smtClean="0">
                <a:solidFill>
                  <a:srgbClr val="0070C0"/>
                </a:solidFill>
              </a:rPr>
              <a:t>-Ар кандай көп орундуу санды бир орундуу санга көбөйтөө алса</a:t>
            </a:r>
          </a:p>
          <a:p>
            <a:r>
              <a:rPr lang="ky-KG" sz="9600" dirty="0" smtClean="0">
                <a:solidFill>
                  <a:srgbClr val="0070C0"/>
                </a:solidFill>
              </a:rPr>
              <a:t>-Сабакка башынан аяк активдүү катышып,суроолорду берип турса</a:t>
            </a:r>
          </a:p>
          <a:p>
            <a:r>
              <a:rPr lang="ky-KG" sz="8000" dirty="0" smtClean="0">
                <a:solidFill>
                  <a:srgbClr val="FFC000"/>
                </a:solidFill>
              </a:rPr>
              <a:t>«4» деген баа коюлат:</a:t>
            </a:r>
          </a:p>
          <a:p>
            <a:r>
              <a:rPr lang="ky-KG" sz="9600" dirty="0" smtClean="0">
                <a:solidFill>
                  <a:srgbClr val="0070C0"/>
                </a:solidFill>
              </a:rPr>
              <a:t>-Теманын маанисин түшүнүп, бирок жарым жартылай айтып бере алса</a:t>
            </a:r>
          </a:p>
          <a:p>
            <a:r>
              <a:rPr lang="ky-KG" sz="9600" dirty="0" smtClean="0">
                <a:solidFill>
                  <a:srgbClr val="0070C0"/>
                </a:solidFill>
              </a:rPr>
              <a:t>-Сабактын кээ бир гана бөлүктөрүнө катышса</a:t>
            </a:r>
          </a:p>
          <a:p>
            <a:r>
              <a:rPr lang="ky-KG" sz="9600" dirty="0">
                <a:solidFill>
                  <a:srgbClr val="0070C0"/>
                </a:solidFill>
              </a:rPr>
              <a:t>-</a:t>
            </a:r>
            <a:r>
              <a:rPr lang="ky-KG" sz="9600" dirty="0" smtClean="0">
                <a:solidFill>
                  <a:srgbClr val="0070C0"/>
                </a:solidFill>
              </a:rPr>
              <a:t>Математикалык тилде сүйлөө нормаларынан анча мынча ката кетирсе     </a:t>
            </a:r>
          </a:p>
          <a:p>
            <a:r>
              <a:rPr lang="ky-KG" sz="6700" dirty="0" smtClean="0">
                <a:solidFill>
                  <a:srgbClr val="FF0000"/>
                </a:solidFill>
              </a:rPr>
              <a:t>«3»деген баа коюлат:</a:t>
            </a:r>
          </a:p>
          <a:p>
            <a:r>
              <a:rPr lang="ky-KG" sz="9600" dirty="0" smtClean="0">
                <a:solidFill>
                  <a:srgbClr val="0070C0"/>
                </a:solidFill>
              </a:rPr>
              <a:t>-Кошумча маселе,мисалдарды бир аз болсо да чыгарууга аракет </a:t>
            </a:r>
            <a:r>
              <a:rPr lang="ky-KG" sz="9600" dirty="0" smtClean="0">
                <a:solidFill>
                  <a:srgbClr val="0070C0"/>
                </a:solidFill>
              </a:rPr>
              <a:t>жасаса</a:t>
            </a:r>
            <a:endParaRPr lang="ky-KG" sz="9600" dirty="0" smtClean="0">
              <a:solidFill>
                <a:srgbClr val="0070C0"/>
              </a:solidFill>
            </a:endParaRPr>
          </a:p>
          <a:p>
            <a:r>
              <a:rPr lang="ky-KG" sz="9600" dirty="0">
                <a:solidFill>
                  <a:srgbClr val="0070C0"/>
                </a:solidFill>
              </a:rPr>
              <a:t>-</a:t>
            </a:r>
            <a:r>
              <a:rPr lang="ky-KG" sz="9600" dirty="0" smtClean="0">
                <a:solidFill>
                  <a:srgbClr val="0070C0"/>
                </a:solidFill>
              </a:rPr>
              <a:t>Тема боюнча мисалдарды чаржайыт чыгарып </a:t>
            </a:r>
            <a:r>
              <a:rPr lang="ky-KG" sz="9600" dirty="0" smtClean="0">
                <a:solidFill>
                  <a:srgbClr val="0070C0"/>
                </a:solidFill>
              </a:rPr>
              <a:t>жасаса.</a:t>
            </a:r>
            <a:endParaRPr lang="ky-KG" sz="96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824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00B050"/>
                </a:solidFill>
              </a:rPr>
              <a:t>3242*2=?</a:t>
            </a:r>
            <a:endParaRPr lang="ru-RU" sz="8000" dirty="0">
              <a:solidFill>
                <a:srgbClr val="00B05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804356"/>
            <a:ext cx="3339485" cy="305364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9023" y="3883378"/>
            <a:ext cx="3454399" cy="2974622"/>
          </a:xfrm>
          <a:prstGeom prst="rect">
            <a:avLst/>
          </a:prstGeom>
        </p:spPr>
      </p:pic>
      <p:sp>
        <p:nvSpPr>
          <p:cNvPr id="6" name="Овальная выноска 5"/>
          <p:cNvSpPr/>
          <p:nvPr/>
        </p:nvSpPr>
        <p:spPr>
          <a:xfrm>
            <a:off x="677335" y="1693333"/>
            <a:ext cx="3544710" cy="185137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3242*2=6484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5283200" y="1693332"/>
            <a:ext cx="3815644" cy="203200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3242</a:t>
            </a:r>
          </a:p>
          <a:p>
            <a:pPr algn="ctr"/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    2</a:t>
            </a:r>
          </a:p>
          <a:p>
            <a:pPr algn="ctr"/>
            <a:endParaRPr lang="ru-RU" sz="3200" dirty="0">
              <a:solidFill>
                <a:srgbClr val="FF000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285215"/>
              </p:ext>
            </p:extLst>
          </p:nvPr>
        </p:nvGraphicFramePr>
        <p:xfrm>
          <a:off x="6604000" y="2867378"/>
          <a:ext cx="1377244" cy="518160"/>
        </p:xfrm>
        <a:graphic>
          <a:graphicData uri="http://schemas.openxmlformats.org/drawingml/2006/table">
            <a:tbl>
              <a:tblPr/>
              <a:tblGrid>
                <a:gridCol w="1377244">
                  <a:extLst>
                    <a:ext uri="{9D8B030D-6E8A-4147-A177-3AD203B41FA5}">
                      <a16:colId xmlns:a16="http://schemas.microsoft.com/office/drawing/2014/main" val="24120175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6484  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3843647"/>
                  </a:ext>
                </a:extLst>
              </a:tr>
            </a:tbl>
          </a:graphicData>
        </a:graphic>
      </p:graphicFrame>
      <p:sp>
        <p:nvSpPr>
          <p:cNvPr id="9" name="Умножение 8"/>
          <p:cNvSpPr/>
          <p:nvPr/>
        </p:nvSpPr>
        <p:spPr>
          <a:xfrm>
            <a:off x="6445955" y="2366153"/>
            <a:ext cx="316089" cy="33415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14257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2_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391</TotalTime>
  <Words>316</Words>
  <Application>Microsoft Office PowerPoint</Application>
  <PresentationFormat>Широкоэкранный</PresentationFormat>
  <Paragraphs>62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Trebuchet MS</vt:lpstr>
      <vt:lpstr>Wingdings 3</vt:lpstr>
      <vt:lpstr>Аспект</vt:lpstr>
      <vt:lpstr>1_Аспект</vt:lpstr>
      <vt:lpstr>2_Аспект</vt:lpstr>
      <vt:lpstr>Саламатсыңарбы балдар!</vt:lpstr>
      <vt:lpstr>Презентация PowerPoint</vt:lpstr>
      <vt:lpstr>Презентация PowerPoint</vt:lpstr>
      <vt:lpstr>Сабактын темасы: Көп орундуу санды бир орундуу санга көбөйтүү.</vt:lpstr>
      <vt:lpstr>Акылга чабуул: </vt:lpstr>
      <vt:lpstr>Кайсынысы ашыкча? </vt:lpstr>
      <vt:lpstr>Өтүлгөн теманы актуалдаштыруу.</vt:lpstr>
      <vt:lpstr>Баалоо критерийлери:   </vt:lpstr>
      <vt:lpstr>3242*2=?</vt:lpstr>
      <vt:lpstr>3242*2= ?</vt:lpstr>
      <vt:lpstr>Көп орундуу санды бир орундуу санга көбөйтүш үчүн ошол көп орундуу  сандын ар бир разрядын бир орундуу санга көбөйтүп чыгуу керек.</vt:lpstr>
      <vt:lpstr>№570</vt:lpstr>
      <vt:lpstr>№570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Admin</cp:lastModifiedBy>
  <cp:revision>45</cp:revision>
  <dcterms:created xsi:type="dcterms:W3CDTF">2023-03-11T14:24:56Z</dcterms:created>
  <dcterms:modified xsi:type="dcterms:W3CDTF">2023-12-23T09:05:26Z</dcterms:modified>
</cp:coreProperties>
</file>